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Welcome -- this is an introduction to WillTools, a tool one of our precast engineers has been building to check shop tickets and panel handling calculations. I want to walk through three things today: what problem it solves, how it's actually built under the hood, and what it looks like when you press the buttons. This is a working tool, not a pitch -- everything you'll see on screen is either a real report from the software or is clearly labeled as an illustration. We'll spend about 20 to 25 minutes on this, with time for questions at the end.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Quick roadmap for the talk. We'll start with the problem and the premise, then go under the hood into how it's actually built -- runtimes, knowledge layers, algorithms -- since some of you may end up reading or contributing to this code, not just using it. Then a tour of the four finished buttons with real output. We'll close with what it deliberately refuses to do, how to install it and file a good bug report, and a short honest roadmap.</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This is the starting point. Precast shop tickets carry a lot of numbers that all have to agree with the design: concrete strength at release and at 28 days, prestressing force, strand pattern, welded wire fabric, weight, embed locations in two directions, bar marks, and whether anything on the sheet overlaps or is missing. Checking one ticket against its design summary is not hard. Checking every ticket, on every sheet, for every mark, on a tight schedule, by hand, every single time -- that's where mistakes get made, not because anyone is careless but because it's repetitive arithmetic done under time pressure. I actually ran the numbers on this repo this morning: 37 registered check functions feed 46 rows on the checklist page. That's the scope we're talking about, for one ticket.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None of these are exotic failure modes -- they're the ordinary ones. A wrong lifter rating, an opening that got moved late in design and now sits over the strand pattern, a capacity value that was correct for one plant and got silently reused for another. Every one of those is cheap to catch on a screen and expensive to catch on the yard. Later in this talk I'll show you a real -- sanitized, but real -- run of the panel lift check that catches exactly this kind of thing: a set of anchors carrying 113% of their rated tension load. That's not a made-up number for the slide, that's actual output from actual code.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The premise of the whole project is simple: the model isn't the problem. Everything the checker needs is usually already in the model somewhere -- it's just scattered across parameters, geometry, and someone's memory of how this particular plant does things. What's missing is the arithmetic to compare it against the design, the discipline to do that every time instead of only when there's time, and a place to actually write down plant-specific standards instead of carrying them in someone's head. WillTools' scope is deliberately narrow -- it's built for one engineer's own responsibility, cladding and wall panels, not a plant-wide production system and not beams, slabs, or columns. That narrowness is on purpose; the knowledge behind every check was only ever validated against panels.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At the highest level WillTools is two pieces of software that barely know about each other. Inside Revit, on Revit's own UI thread, is a pyRevit extension whose only job is to measure things off the model -- geometry, strand positions, insert locations -- and write them to a file. Everything that actually computes anything, checks anything, or writes a report happens outside Revit entirely, in plain Python. They're connected by exactly one thing: a JSON file. We'll spend a whole slide on why that split exists a little later, because it's not an accident -- it's the single most important architectural decision in the whole codebase. In the ribbon itself, everything lives under one WillTools tab with four panels, and the four buttons that matter -- Reinforce, Panel Lift, Ticket QC, Snapshot -- are the big ones on the Tools panel.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So the shape of the tool, end to end, is: knowledge as data, checks as arithmetic over that data, and a report designed to be argued with. The knowledge-as-data piece matters because every plant does things a little differently -- bar stock lengths, which end is up, rigging conventions -- and none of that belongs baked into Python code where only a programmer can change it. It belongs in a YAML file an engineer can edit and a citation can point at. The report being arguable is just as important -- if a finding just says FAIL with no explanation, engineers learn to distrust or ignore it. Every finding in this tool carries the reason it fired, in a sentence, so you can check the tool's logic against your own judgment. That's the setup for the two big ideas coming up.</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This is the first of the two ideas the owner considers the heart of the tool. Most QC tooling collapses two very different situations into one blank: 'I checked and found nothing wrong' and 'I couldn't check this at all.' Those are opposite answers and treating them the same is dangerous, because a report full of green checkmarks reads as confidence whether or not anything actually got checked. So every single check in this tool is required to distinguish those two cases explicitly -- there's even a test that fails, by name, the day a new check ships without a documented reason for why it might come back empty. And when a check genuinely could not run, the row renders red, the same color as a real failure -- on purpose, so an unread row can never look calmer than a broken one. This isn't theoretical: a job once had forty tickets silently excluded from a QC sweep by an undeclared scope decision, and because every check that DID run came back clean, the report looked perfect. That incident is why NOT RUN is red today.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The second big idea is that no number in this tool floats free -- every value that goes into a check can be traced back to exactly which layer decided it, and why that layer wins. There are five layers, each overriding the one before: what the code assumes by default, a published manufacturer catalogue that ships with the tool, this plant's own standards, this specific job's overrides, and finally whatever the engineer set by hand in a project config file. The rule for where a fact belongs isn't a style preference, it's an argument -- the trade knows a bar mark is a recipe, the plant knows its own hardware, the job knows what was actually drawn. There's an honestly documented incident in this codebase where a hardware rating override got silently dropped during a refactor, and because the fallback catalogue value was lower than the real one, several real panels threw false failures until someone traced the number back through the layers and found the missing override. That's provenance actually doing its job -- the bug was found precisely BECAUSE every number could be traced.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Here's the architectural decision everything else depends on. Revit runs an old scripting engine -- IronPython 2.7 -- and Revit's own API only exists on Revit's UI thread. That side of the tool is kept deliberately dumb: it measures geometry off the model and writes it to a JSON file. All the actual engineering -- the beam mechanics, the capacity checks, the report generation -- lives in plain modern Python, completely outside Revit, and is structured so it CANNOT import anything Revit-specific even by accident. The two sides talk through exactly one channel: that job file. That means you can take the file panellift wrote for a real panel, hand it to someone with no Revit license at all, and they can re-run the exact same calculation from a terminal. That's not a side benefit, it's the whole reason the engineering side is written the way it is -- a number that reaches a plant has to be checkable by a test suite that needs nothing but Python.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This is the mechanism behind idea two. Five layers, stacked in this order, each one overriding the layer above it for any key it actually sets. Two things worth knowing if you ever touch a knowledge file yourself: maps merge, so adding one field to the job layer doesn't wipe out the rest of the plant layer -- but lists REPLACE outright, so adding one entry to a list in the job file silently deletes everything the plant file had in that same list. That's a documented sharp edge, not a secret. And the whole thing is read fresh on every single run -- there's no compiled or cached knowledge base, so if you fix a typo in the plant file, the very next button press already sees the fix, on the live model, without restarting anything.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The report format itself is designed around one habit: an engineer should be able to open it, glance at what's already open, and know immediately whether they need to read further. Every section that carries no problem starts collapsed. Any section that DOES have something wrong opens itself automatically. So the rule for the reader becomes simple -- if nothing below the summary table is open, nothing needs your attention. That's a deliberate design decision, not a default from some report-generation library -- there's actually a technical constraint behind it too, because the panel this renders in inside Revit is an old Internet Explorer 7 rendering engine that doesn't support the native HTML disclosure widget, so the fold behavior had to be hand-built in a way that fails LOUDLY rather than silently if it breaks.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The panel handling check -- PCI Design Handbook Chapter 8 -- treats the panel at each stage as a simple beam. The mechanics are exact beam theory, but the station sampling is deliberately smarter than evenly-spaced points: it takes roughly one station every twentieth of the span, but it never lets that even spacing miss the points that actually matter -- both ends of the piece, every opening edge, every pick and dunnage line, and the exact peak and trough of the shear and moment diagrams. The element loads are integrated using Hermite shape functions rather than just summed point loads, which means the reactions the solver computes equal the exact integral of the applied load, not a numerical approximation of it. And critically, this isn't just trusted on faith -- the whole engine is checked against a published, peer-reviewed worked example from ASPIRE magazine, and it actually derives PCI's well-known 0.0214 moment coefficient from the beam solution itself rather than hard-coding the published number.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This is the flexural and shear capacity side. Three published ACI equations, applied honestly rather than dressed up to look more precise than the inputs support. The cracking moment uses the actual code modulus of rupture -- and the code carries a documented warning on that constant, because 7.5 shows up in two completely different places in handling literature and confusing them is a real, measured failure mode. The flexural capacity uses the APPROXIMATE strand stress equation rather than a full strain-compatibility solution, on purpose -- doing the exact solution would require assuming a stress-strain curve for the strand that nothing in any knowledge layer actually supplies, and a precise-looking number built on a guessed input is exactly the failure mode this whole project exists to avoid. And for the sling force itself, at an inclined pick angle, the vertical and horizontal components are checked SEPARATELY against tension and shear capacity respectively -- explicitly with no interaction equation combining them, because the owner considered adding one and ruled it out by name. We'll see this exact math fire a real finding in a few slides.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This is the donor-matching logic behind Reinforcing Suggestion, and it's a genuinely different problem than it might sound like. The owner's own framing was: 'I want the fewest master panels that, pieced together, reconstruct every detail of this one' -- that's set cover, a classic combinatorial problem, not a similarity ranking. An earlier attempt built a similarity ranker and it answered the wrong question. Before the set-cover search even runs, two hard filters apply: the donor has to be the same design family, and the same thickness within a hundredth of an inch, because thickness is what determines the whole bar layout. Every geometric comparison after that is measured in inches to two decimal places -- by explicit ruling, so a notch that's off by 0.4 inches and a blockout that's off by 0.4 inches are treated as equally 'off'. The search caps out at four donors and if four donors can't cover everything, it says so rather than quietly accepting a fifth or loosening the match. And for figuring out whether an opening actually punches through the panel or is just a shallow recess, it literally casts a line through the thickness at the opening's center and measures how much concrete that line actually crosses.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For anyone thinking about contributing: the dependency footprint is small and that's deliberate. The Revit extension needs nothing beyond Revit and pyRevit themselves. The host-side tools and test suites need three ordinary packages. And the actual engineering engine, panellift, has ZERO third-party dependencies at all -- standard library only, no network access, nothing that phones home, and critically no Revit license required to even look at it. I ran both test suites myself this morning before this talk: panellift is 462 passing tests with one known, honestly-labeled failure around an insulated sandwich-panel case that isn't implemented yet, and the Revit-side extension suite -- which also runs with no Revit license, no model, and no Windows-specific dependency -- is 2,908 passing tests. That's the kind of thing that only stays true because the project insists on it structurally, not because someone remembered to keep it that way.</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Ticket QC is the tool's flagship button and I want to be very honest about this slide -- it only runs inside a live, licensed Revit session against a real model, and I don't have that available to screenshot for this deck the way I could for the two host-side tools. So what's on screen is a plain-text mock, clearly labeled as illustrative, showing the actual vocabulary the checklist uses -- OK, FOR ENGINEER, MUTED, NOT RUN, WARN -- these are the real states the tool prints, I just typed example rows rather than pasting a real client's ticket data. Notice row 5.7 is NOT RUN with a reason rather than silently passing -- that's idea one from earlier, in the wild. And note MUTED is not the same as passing either -- a muted row still runs, it's just visually de-emphasized, and the report keeps a separate tally so nobody can mistake 'thirty-one OK' for thirty-one real judgments if four of them were muted.</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This is real. Not a mockup -- this is the actual HTML report panellift produced, screenshotted from a browser, off a real job deck that I copied to a scratch folder and edited so the project and producer identity are scrubbed out; the panel mark and every engineering number are untouched. Three handling stages, each checked against its own tensile allowable because concrete strength differs by stage. The stress ratio itself is well within allowable here at 23%, but as we'll see in two slides, that's not the only check this piece fails -- a demand-over-capacity ratio and a tensile-stress ratio are two separate questions, and this report answers both.</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The full station table is one of the things I'd point to if someone asked whether this tool is actually engineering-grade or just a pass/fail light. Every column uses real notation -- moment over phi times nominal moment capacity, shear over phi times nominal shear capacity, the cracking moment, the effective prestress. The solver computes over two thousand stations along the piece but only prints a thinned sample -- except it guarantees the thinning never drops the stations that actually matter: both ends, every opening edge, every pick and dunnage line, the peak and trough of shear and moment, and specifically the GOVERNING station -- the one with the worst ratio -- which is visually tinted and bold in the real HTML, and is also the exact station the plotted stress diagram's red dot sits on. That row you can see highlighted is not decoration, it's the station the verdict on the previous slide was actually taken from.</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This is the finding I mentioned two slides ago, and every number on it is real, unmodified output -- this is what the tool actually computed against a real deck, only the vendor family name was swapped for a generic placeholder before I took the screenshot. Four anchors, standing the piece plumb during erection, each one carrying 8,660 pounds of an over-seventeen-ton piece, against a 7,690 pound rated tension capacity -- 113 percent. That's a genuine overstress under this run's knowledge configuration, caught by arithmetic, not by a person eyeballing a shop drawing. Notice the row right above it: the exact same math applied to a different insert type comes back OK at 44% and 49% of its tension and shear capacities -- that's the sling-force decomposition from the algorithm slide, working exactly as designed, on two different hardware types on the same piece.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Same honesty note as Ticket QC -- Reinforcing Suggestion also only runs against a live model inside Revit, and the real output ties directly to one specific job's actual panel marks, so I built a clearly-labeled mock table instead of trying to redact a real one. What's real here is the shape: donors are ranked by how much of the target panel's features they cover and how exact that coverage is, the search is capped at four donors, and if the donors it found don't cover everything, that shortfall is printed explicitly rather than papered over. This button also, by hard rule, opens no transaction and writes nothing to the model -- it's a suggestion, never an automatic copy, because a wall panel's reinforcing is per-design engineering and copying a donor's cage in automatically would be the single most dangerous thing this tool could do.</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This is the newest button and it's honestly labeled as a demo -- I want to walk through exactly what that means. The owner's brief for it was: copy how Eriksson Wall organizes its own input form, and pre-fill it with whatever this shop's own tools already know, to save an engineer's typing time. Every single field on this page is a real, editable text input, never a locked read-only cell -- and beside every one is a small colored chip naming exactly where that value came from: the frozen model export, the design-extract spec file, the currently merged knowledge layers, this tool's own arithmetic, or -- honestly -- 'not read', meaning it looked and found nothing. You can see the PLANT field on the second image is exactly that case. And critically, the page says explicitly, near the top, that editing a chip flips it to EDITED and recomputes nothing else on the page -- that's not a corner cut, that's the demo. The analysis pipeline behind this form is a later phase of work, and the page doesn't pretend otherwise.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This is the same panel and the same underlying deck file as the lift check we walked through earlier -- same length, same width, same thickness, same lifter layout. What's on screen is the plan-view diagram the form draws from the raw measured coordinates in the deck file, plus the dimension fields and the recess table underneath it, every single one chipped DECK to say it came straight from what was measured off the model, not typed in or assumed. This is meant to illustrate that the 'demo' label on this button isn't about the quality of the geometry data -- the geometry is exactly as real and as measured as everything else in the tool. What's still a demo is the analysis that would run on top of it.</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The results sections of this form -- section properties, and capacity where it's shown -- are the one part of the page that isn't an editable input, because they're not sourced from anywhere, they're computed live by panellift's own section and capacity modules, the identical code we already saw producing the lift-check report. Nothing here is invented for the sake of a nicer-looking demo. And you can see the honesty policy extend to what ISN'T built yet -- further down this same page there's a section literally labeled 'in-place strength and service, NOT COMPUTED' -- because wind, seismic, and P-delta analysis are not built into this tool yet, and the page says so in plain language instead of rendering a value that would look like an answer.</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Snapshot is the button most people never think about but that makes everything else safe to use. It takes a timestamped, fully detached copy of the model at end of day, in three careful phases so you never have two full copies of a multi-gigabyte model open in memory at once. But the real point of it is upstream of that: every other button in this tool -- lift checks, ticket QC runs, reinforcing lookups -- is meant to work against that detached sandbox copy, never against the live production model. Nothing in this extension writes document data or geometry to the live model, on purpose, with exactly one narrow exception for temporarily isolating a piece's view during a lift check, which gets written back off when it's done. A wrong report can be disbelieved and rerun. Wrong geometry gets built.</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I think this is the single most important slide for this audience. The owner's own ruling, printed directly into the report so every engineer reading it sees the reasoning, not just the verdict: 'M over phi M-n -- to me, over 1.0 is fine, I can stamp it. You may not: over 1.0 you report it as a FAIL. I make the final call.' The tool is not allowed to weigh an exceedance, discount it because it's inside a strand's development length, or decide on its own that a 113% ratio is close enough. It reports what it found, with the full reasoning attached, and the decision to accept it stays with the engineer holding the stamp. That's the whole trust model in one sentence, and it's why nothing in this tool ever tries to look more authoritative than the data actually justifies.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For anyone who wants to actually try this: it's a git clone, then one setup script. That script doesn't just check that packages installed -- it runs the panellift engine against a real, published worked example from an ASPIRE magazine article and checks the computed stress against the number that article prints, so a successful install is proven, not just reported. Then you point pyRevit at the folder and restart Revit -- that's it. Because this trial ships with no plant-specific knowledge file at all, checks that need one will cleanly SKIP and say exactly why, rather than guessing at a standard nobody told it. When something doesn't work the way you expect, the most useful thing you can hand back is a verbatim error and your environment -- the Revit bridge itself is built to always return the full error and stack trace, precisely because 'it didn't work' with no error text is nearly impossible to act on. I'll be honest -- I don't have a single specific bug-report turnaround time I can quote you and verify in front of you today, but I can tell you this repo is under very active development -- the commit history shows real fixes landing within minutes of each other on the same day, repeatedly.</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Keeping this slide modest on purpose, because overpromising is exactly the kind of thing this whole tool is built to refuse to do. The architecture is moving toward a pre-processor / engine / post-processor split, the way real scientific analysis software is structured, specifically so the solving engine itself never has to know or care which plant's conventions it's running under -- that logic lives entirely in the pre- and post-processing layers. There's a benchmark corpus effort to check results against a real archived ticket set rather than only synthetic test data. Onboarding a second producer is designed for but genuinely not built -- there is exactly one plant-and-panel-type combination in production use today, and the project's own planning documents are explicit that filling in a second one by guessing would repeat a known error pattern. And candidly, the lift-check solver's own numerics are the next real gate -- recommended insert positions today aren't determined to better than a few inches on some pieces, and on some pieces they may not be the best layout available. That's written down in the project's own docs, not something I'm surfacing for the first time here.</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t>That's the tour. Happy to take questions -- on anything from the engineering assumptions in the capacity checks, to the knowledge-layer mechanism, to trying it out yourselves. And if anyone wants to look at the actual code for anything I showed today, the module names and section numbers are on the slides -- none of this was hidden behind a black box, and that was the whole point of building it this way.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image" Target="../media/image5.jp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2331720"/>
            <a:ext cx="10515600" cy="1188720"/>
          </a:xfrm>
          <a:prstGeom prst="rect">
            <a:avLst/>
          </a:prstGeom>
          <a:noFill/>
        </p:spPr>
        <p:txBody>
          <a:bodyPr wrap="square">
            <a:spAutoFit/>
          </a:bodyPr>
          <a:lstStyle/>
          <a:p>
            <a:pPr algn="l"/>
            <a:r>
              <a:rPr sz="5400" b="1" i="0">
                <a:solidFill>
                  <a:srgbClr val="1C2833"/>
                </a:solidFill>
                <a:latin typeface="Calibri"/>
              </a:rPr>
              <a:t>WillTools</a:t>
            </a:r>
          </a:p>
        </p:txBody>
      </p:sp>
      <p:sp>
        <p:nvSpPr>
          <p:cNvPr id="5" name="TextBox 4"/>
          <p:cNvSpPr txBox="1"/>
          <p:nvPr/>
        </p:nvSpPr>
        <p:spPr>
          <a:xfrm>
            <a:off x="868680" y="3337560"/>
            <a:ext cx="10058400" cy="640080"/>
          </a:xfrm>
          <a:prstGeom prst="rect">
            <a:avLst/>
          </a:prstGeom>
          <a:noFill/>
        </p:spPr>
        <p:txBody>
          <a:bodyPr wrap="square">
            <a:spAutoFit/>
          </a:bodyPr>
          <a:lstStyle/>
          <a:p>
            <a:pPr algn="l"/>
            <a:r>
              <a:rPr sz="2200" b="0" i="0">
                <a:solidFill>
                  <a:srgbClr val="1F4E79"/>
                </a:solidFill>
                <a:latin typeface="Calibri"/>
              </a:rPr>
              <a:t>A QC instrument for precast shop tickets and panel handling</a:t>
            </a:r>
          </a:p>
        </p:txBody>
      </p:sp>
      <p:sp>
        <p:nvSpPr>
          <p:cNvPr id="6" name="TextBox 5"/>
          <p:cNvSpPr txBox="1"/>
          <p:nvPr/>
        </p:nvSpPr>
        <p:spPr>
          <a:xfrm>
            <a:off x="868680" y="3977639"/>
            <a:ext cx="10058400" cy="457200"/>
          </a:xfrm>
          <a:prstGeom prst="rect">
            <a:avLst/>
          </a:prstGeom>
          <a:noFill/>
        </p:spPr>
        <p:txBody>
          <a:bodyPr wrap="square">
            <a:spAutoFit/>
          </a:bodyPr>
          <a:lstStyle/>
          <a:p>
            <a:pPr algn="l"/>
            <a:r>
              <a:rPr sz="1600" b="0" i="0">
                <a:solidFill>
                  <a:srgbClr val="5B6B78"/>
                </a:solidFill>
                <a:latin typeface="Calibri"/>
              </a:rPr>
              <a:t>pyRevit extension  +  standalone engineering solver</a:t>
            </a:r>
          </a:p>
        </p:txBody>
      </p:sp>
      <p:sp>
        <p:nvSpPr>
          <p:cNvPr id="7" name="TextBox 6"/>
          <p:cNvSpPr txBox="1"/>
          <p:nvPr/>
        </p:nvSpPr>
        <p:spPr>
          <a:xfrm>
            <a:off x="868680" y="5989320"/>
            <a:ext cx="10058400" cy="457200"/>
          </a:xfrm>
          <a:prstGeom prst="rect">
            <a:avLst/>
          </a:prstGeom>
          <a:noFill/>
        </p:spPr>
        <p:txBody>
          <a:bodyPr wrap="square">
            <a:spAutoFit/>
          </a:bodyPr>
          <a:lstStyle/>
          <a:p>
            <a:pPr algn="l"/>
            <a:r>
              <a:rPr sz="1300" b="0" i="0">
                <a:solidFill>
                  <a:srgbClr val="5B6B78"/>
                </a:solidFill>
                <a:latin typeface="Calibri"/>
              </a:rPr>
              <a:t>Internal introduction  ·  precast engineering team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AGENDA</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What we'll cover</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691640"/>
            <a:ext cx="10515600" cy="4572000"/>
          </a:xfrm>
          <a:prstGeom prst="rect">
            <a:avLst/>
          </a:prstGeom>
          <a:noFill/>
        </p:spPr>
        <p:txBody>
          <a:bodyPr wrap="square">
            <a:spAutoFit/>
          </a:bodyPr>
          <a:lstStyle/>
          <a:p>
            <a:pPr algn="l" marL="201168" indent="-201168">
              <a:lnSpc>
                <a:spcPct val="135000"/>
              </a:lnSpc>
              <a:spcAft>
                <a:spcPts val="1600"/>
              </a:spcAft>
              <a:buClr>
                <a:srgbClr val="2E86C1"/>
              </a:buClr>
              <a:buFont typeface="Arial"/>
              <a:buChar char="▪"/>
            </a:pPr>
            <a:r>
              <a:rPr b="1" sz="1900">
                <a:solidFill>
                  <a:srgbClr val="1F4E79"/>
                </a:solidFill>
                <a:latin typeface="Calibri"/>
              </a:rPr>
              <a:t>The problem  --  </a:t>
            </a:r>
            <a:r>
              <a:rPr sz="1900">
                <a:solidFill>
                  <a:srgbClr val="1C2833"/>
                </a:solidFill>
                <a:latin typeface="Calibri"/>
              </a:rPr>
              <a:t>what shop-ticket QC looks like today</a:t>
            </a:r>
          </a:p>
          <a:p>
            <a:pPr algn="l" marL="201168" indent="-201168">
              <a:lnSpc>
                <a:spcPct val="135000"/>
              </a:lnSpc>
              <a:spcAft>
                <a:spcPts val="1600"/>
              </a:spcAft>
              <a:buClr>
                <a:srgbClr val="2E86C1"/>
              </a:buClr>
              <a:buFont typeface="Arial"/>
              <a:buChar char="▪"/>
            </a:pPr>
            <a:r>
              <a:rPr b="1" sz="1900">
                <a:solidFill>
                  <a:srgbClr val="1F4E79"/>
                </a:solidFill>
                <a:latin typeface="Calibri"/>
              </a:rPr>
              <a:t>What it is  --  </a:t>
            </a:r>
            <a:r>
              <a:rPr sz="1900">
                <a:solidFill>
                  <a:srgbClr val="1C2833"/>
                </a:solidFill>
                <a:latin typeface="Calibri"/>
              </a:rPr>
              <a:t>the two halves and the shape of the tool</a:t>
            </a:r>
          </a:p>
          <a:p>
            <a:pPr algn="l" marL="201168" indent="-201168">
              <a:lnSpc>
                <a:spcPct val="135000"/>
              </a:lnSpc>
              <a:spcAft>
                <a:spcPts val="1600"/>
              </a:spcAft>
              <a:buClr>
                <a:srgbClr val="2E86C1"/>
              </a:buClr>
              <a:buFont typeface="Arial"/>
              <a:buChar char="▪"/>
            </a:pPr>
            <a:r>
              <a:rPr b="1" sz="1900">
                <a:solidFill>
                  <a:srgbClr val="1F4E79"/>
                </a:solidFill>
                <a:latin typeface="Calibri"/>
              </a:rPr>
              <a:t>Why you can trust it  --  </a:t>
            </a:r>
            <a:r>
              <a:rPr sz="1900">
                <a:solidFill>
                  <a:srgbClr val="1C2833"/>
                </a:solidFill>
                <a:latin typeface="Calibri"/>
              </a:rPr>
              <a:t>the two ideas the whole thing rests on</a:t>
            </a:r>
          </a:p>
          <a:p>
            <a:pPr algn="l" marL="201168" indent="-201168">
              <a:lnSpc>
                <a:spcPct val="135000"/>
              </a:lnSpc>
              <a:spcAft>
                <a:spcPts val="1600"/>
              </a:spcAft>
              <a:buClr>
                <a:srgbClr val="2E86C1"/>
              </a:buClr>
              <a:buFont typeface="Arial"/>
              <a:buChar char="▪"/>
            </a:pPr>
            <a:r>
              <a:rPr b="1" sz="1900">
                <a:solidFill>
                  <a:srgbClr val="1F4E79"/>
                </a:solidFill>
                <a:latin typeface="Calibri"/>
              </a:rPr>
              <a:t>How it's built  --  </a:t>
            </a:r>
            <a:r>
              <a:rPr sz="1900">
                <a:solidFill>
                  <a:srgbClr val="1C2833"/>
                </a:solidFill>
                <a:latin typeface="Calibri"/>
              </a:rPr>
              <a:t>the runtime split, the knowledge layers, the report contract</a:t>
            </a:r>
          </a:p>
          <a:p>
            <a:pPr algn="l" marL="201168" indent="-201168">
              <a:lnSpc>
                <a:spcPct val="135000"/>
              </a:lnSpc>
              <a:spcAft>
                <a:spcPts val="1600"/>
              </a:spcAft>
              <a:buClr>
                <a:srgbClr val="2E86C1"/>
              </a:buClr>
              <a:buFont typeface="Arial"/>
              <a:buChar char="▪"/>
            </a:pPr>
            <a:r>
              <a:rPr b="1" sz="1900">
                <a:solidFill>
                  <a:srgbClr val="1F4E79"/>
                </a:solidFill>
                <a:latin typeface="Calibri"/>
              </a:rPr>
              <a:t>The algorithms  --  </a:t>
            </a:r>
            <a:r>
              <a:rPr sz="1900">
                <a:solidFill>
                  <a:srgbClr val="1C2833"/>
                </a:solidFill>
                <a:latin typeface="Calibri"/>
              </a:rPr>
              <a:t>the beam, the capacity equations, the donor matcher</a:t>
            </a:r>
          </a:p>
          <a:p>
            <a:pPr algn="l" marL="201168" indent="-201168">
              <a:lnSpc>
                <a:spcPct val="135000"/>
              </a:lnSpc>
              <a:spcAft>
                <a:spcPts val="1600"/>
              </a:spcAft>
              <a:buClr>
                <a:srgbClr val="2E86C1"/>
              </a:buClr>
              <a:buFont typeface="Arial"/>
              <a:buChar char="▪"/>
            </a:pPr>
            <a:r>
              <a:rPr b="1" sz="1900">
                <a:solidFill>
                  <a:srgbClr val="1F4E79"/>
                </a:solidFill>
                <a:latin typeface="Calibri"/>
              </a:rPr>
              <a:t>A tour of the buttons  --  </a:t>
            </a:r>
            <a:r>
              <a:rPr sz="1900">
                <a:solidFill>
                  <a:srgbClr val="1C2833"/>
                </a:solidFill>
                <a:latin typeface="Calibri"/>
              </a:rPr>
              <a:t>real screenshots, real numbers</a:t>
            </a:r>
          </a:p>
          <a:p>
            <a:pPr algn="l" marL="201168" indent="-201168">
              <a:lnSpc>
                <a:spcPct val="135000"/>
              </a:lnSpc>
              <a:spcAft>
                <a:spcPts val="1600"/>
              </a:spcAft>
              <a:buClr>
                <a:srgbClr val="2E86C1"/>
              </a:buClr>
              <a:buFont typeface="Arial"/>
              <a:buChar char="▪"/>
            </a:pPr>
            <a:r>
              <a:rPr b="1" sz="1900">
                <a:solidFill>
                  <a:srgbClr val="1F4E79"/>
                </a:solidFill>
                <a:latin typeface="Calibri"/>
              </a:rPr>
              <a:t>What it will NOT do  --  </a:t>
            </a:r>
            <a:r>
              <a:rPr sz="1900">
                <a:solidFill>
                  <a:srgbClr val="1C2833"/>
                </a:solidFill>
                <a:latin typeface="Calibri"/>
              </a:rPr>
              <a:t>on purpose</a:t>
            </a:r>
          </a:p>
          <a:p>
            <a:pPr algn="l" marL="201168" indent="-201168">
              <a:lnSpc>
                <a:spcPct val="135000"/>
              </a:lnSpc>
              <a:spcAft>
                <a:spcPts val="1600"/>
              </a:spcAft>
              <a:buClr>
                <a:srgbClr val="2E86C1"/>
              </a:buClr>
              <a:buFont typeface="Arial"/>
              <a:buChar char="▪"/>
            </a:pPr>
            <a:r>
              <a:rPr sz="1900">
                <a:solidFill>
                  <a:srgbClr val="1C2833"/>
                </a:solidFill>
                <a:latin typeface="Calibri"/>
              </a:rPr>
              <a:t>Trying it, and how to tell us what's broken</a:t>
            </a:r>
          </a:p>
          <a:p>
            <a:pPr algn="l" marL="201168" indent="-201168">
              <a:lnSpc>
                <a:spcPct val="135000"/>
              </a:lnSpc>
              <a:spcAft>
                <a:spcPts val="1600"/>
              </a:spcAft>
              <a:buClr>
                <a:srgbClr val="2E86C1"/>
              </a:buClr>
              <a:buFont typeface="Arial"/>
              <a:buChar char="▪"/>
            </a:pPr>
            <a:r>
              <a:rPr sz="1900">
                <a:solidFill>
                  <a:srgbClr val="1C2833"/>
                </a:solidFill>
                <a:latin typeface="Calibri"/>
              </a:rPr>
              <a:t>Where it's going</a:t>
            </a:r>
          </a:p>
        </p:txBody>
      </p:sp>
      <p:sp>
        <p:nvSpPr>
          <p:cNvPr id="7" name="TextBox 6"/>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THE PROBLEM</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Shop-ticket QC, today</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600200"/>
            <a:ext cx="10881360" cy="4572000"/>
          </a:xfrm>
          <a:prstGeom prst="rect">
            <a:avLst/>
          </a:prstGeom>
          <a:noFill/>
        </p:spPr>
        <p:txBody>
          <a:bodyPr wrap="square">
            <a:spAutoFit/>
          </a:bodyPr>
          <a:lstStyle/>
          <a:p>
            <a:pPr algn="l" marL="201168" indent="-201168">
              <a:lnSpc>
                <a:spcPct val="112000"/>
              </a:lnSpc>
              <a:spcAft>
                <a:spcPts val="1000"/>
              </a:spcAft>
              <a:buClr>
                <a:srgbClr val="2E86C1"/>
              </a:buClr>
              <a:buFont typeface="Arial"/>
              <a:buChar char="▪"/>
            </a:pPr>
            <a:r>
              <a:rPr b="1" sz="1700">
                <a:solidFill>
                  <a:srgbClr val="1F4E79"/>
                </a:solidFill>
                <a:latin typeface="Calibri"/>
              </a:rPr>
              <a:t>Every ticket gets checked against the design by hand  --  </a:t>
            </a:r>
            <a:r>
              <a:rPr sz="1700">
                <a:solidFill>
                  <a:srgbClr val="1C2833"/>
                </a:solidFill>
                <a:latin typeface="Calibri"/>
              </a:rPr>
              <a:t>f′c, f′ci, jacking force, strand count / grade / diameter / position, W.W.F., unit weight, embeds, bar marks, size envelope, interference</a:t>
            </a:r>
          </a:p>
          <a:p>
            <a:pPr algn="l" marL="201168" indent="-201168">
              <a:lnSpc>
                <a:spcPct val="112000"/>
              </a:lnSpc>
              <a:spcAft>
                <a:spcPts val="1000"/>
              </a:spcAft>
              <a:buClr>
                <a:srgbClr val="2E86C1"/>
              </a:buClr>
              <a:buFont typeface="Arial"/>
              <a:buChar char="▪"/>
            </a:pPr>
            <a:r>
              <a:rPr sz="1700">
                <a:solidFill>
                  <a:srgbClr val="1C2833"/>
                </a:solidFill>
                <a:latin typeface="Calibri"/>
              </a:rPr>
              <a:t>It's not one sheet. A ticket is the union of every sheet issued for that mark, and a design can carry dozens of marks</a:t>
            </a:r>
          </a:p>
          <a:p>
            <a:pPr algn="l" marL="201168" indent="-201168">
              <a:lnSpc>
                <a:spcPct val="112000"/>
              </a:lnSpc>
              <a:spcAft>
                <a:spcPts val="1000"/>
              </a:spcAft>
              <a:buClr>
                <a:srgbClr val="2E86C1"/>
              </a:buClr>
              <a:buFont typeface="Arial"/>
              <a:buChar char="▪"/>
            </a:pPr>
            <a:r>
              <a:rPr b="1" sz="1700">
                <a:solidFill>
                  <a:srgbClr val="1F4E79"/>
                </a:solidFill>
                <a:latin typeface="Calibri"/>
              </a:rPr>
              <a:t>As of today, that's 37 check functions feeding 46 checklist rows on the flagship Ticket QC button  --  </a:t>
            </a:r>
            <a:r>
              <a:rPr sz="1700">
                <a:solidFill>
                  <a:srgbClr val="1C2833"/>
                </a:solidFill>
                <a:latin typeface="Calibri"/>
              </a:rPr>
              <a:t>verified by running the code, not by reading a spec</a:t>
            </a:r>
          </a:p>
          <a:p>
            <a:pPr algn="l" marL="201168" indent="-201168">
              <a:lnSpc>
                <a:spcPct val="112000"/>
              </a:lnSpc>
              <a:spcAft>
                <a:spcPts val="1000"/>
              </a:spcAft>
              <a:buClr>
                <a:srgbClr val="2E86C1"/>
              </a:buClr>
              <a:buFont typeface="Arial"/>
              <a:buChar char="▪"/>
            </a:pPr>
            <a:r>
              <a:rPr b="1" sz="1700">
                <a:solidFill>
                  <a:srgbClr val="1F4E79"/>
                </a:solidFill>
                <a:latin typeface="Calibri"/>
              </a:rPr>
              <a:t>It's the same arithmetic, on every ticket, under deadline  --  </a:t>
            </a:r>
            <a:r>
              <a:rPr sz="1700">
                <a:solidFill>
                  <a:srgbClr val="1C2833"/>
                </a:solidFill>
                <a:latin typeface="Calibri"/>
              </a:rPr>
              <a:t>exactly the condition where a tired reviewer skips a line</a:t>
            </a:r>
          </a:p>
        </p:txBody>
      </p:sp>
      <p:sp>
        <p:nvSpPr>
          <p:cNvPr id="7" name="TextBox 6"/>
          <p:cNvSpPr txBox="1"/>
          <p:nvPr/>
        </p:nvSpPr>
        <p:spPr>
          <a:xfrm>
            <a:off x="548640" y="6419088"/>
            <a:ext cx="10058400" cy="320040"/>
          </a:xfrm>
          <a:prstGeom prst="rect">
            <a:avLst/>
          </a:prstGeom>
          <a:noFill/>
        </p:spPr>
        <p:txBody>
          <a:bodyPr wrap="square">
            <a:spAutoFit/>
          </a:bodyPr>
          <a:lstStyle/>
          <a:p>
            <a:pPr algn="l"/>
            <a:r>
              <a:rPr sz="1000" b="0" i="1">
                <a:solidFill>
                  <a:srgbClr val="5B6B78"/>
                </a:solidFill>
                <a:latin typeface="Calibri"/>
              </a:rPr>
              <a:t>Verified 2026-09-02: len(ticketchecks.CHECKS)=37, len(ticketpage.CHECKLIST_ITEMS)=46.</a:t>
            </a:r>
          </a:p>
        </p:txBody>
      </p:sp>
      <p:sp>
        <p:nvSpPr>
          <p:cNvPr id="8" name="TextBox 7"/>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THE PROBLEM</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What a missed defect costs</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600200"/>
            <a:ext cx="10881360" cy="4572000"/>
          </a:xfrm>
          <a:prstGeom prst="rect">
            <a:avLst/>
          </a:prstGeom>
          <a:noFill/>
        </p:spPr>
        <p:txBody>
          <a:bodyPr wrap="square">
            <a:spAutoFit/>
          </a:bodyPr>
          <a:lstStyle/>
          <a:p>
            <a:pPr algn="l" marL="201168" indent="-201168">
              <a:lnSpc>
                <a:spcPct val="112000"/>
              </a:lnSpc>
              <a:spcAft>
                <a:spcPts val="1000"/>
              </a:spcAft>
              <a:buClr>
                <a:srgbClr val="2E86C1"/>
              </a:buClr>
              <a:buFont typeface="Arial"/>
              <a:buChar char="▪"/>
            </a:pPr>
            <a:r>
              <a:rPr sz="1700">
                <a:solidFill>
                  <a:srgbClr val="1C2833"/>
                </a:solidFill>
                <a:latin typeface="Calibri"/>
              </a:rPr>
              <a:t>A lifter rated below what the piece actually pulls on it</a:t>
            </a:r>
          </a:p>
          <a:p>
            <a:pPr algn="l" marL="201168" indent="-201168">
              <a:lnSpc>
                <a:spcPct val="112000"/>
              </a:lnSpc>
              <a:spcAft>
                <a:spcPts val="1000"/>
              </a:spcAft>
              <a:buClr>
                <a:srgbClr val="2E86C1"/>
              </a:buClr>
              <a:buFont typeface="Arial"/>
              <a:buChar char="▪"/>
            </a:pPr>
            <a:r>
              <a:rPr b="1" sz="1700">
                <a:solidFill>
                  <a:srgbClr val="1F4E79"/>
                </a:solidFill>
                <a:latin typeface="Calibri"/>
              </a:rPr>
              <a:t>An opening or recess that lands too close to  --  </a:t>
            </a:r>
            <a:r>
              <a:rPr sz="1700">
                <a:solidFill>
                  <a:srgbClr val="1C2833"/>
                </a:solidFill>
                <a:latin typeface="Calibri"/>
              </a:rPr>
              <a:t>or cuts into -- the strand pattern</a:t>
            </a:r>
          </a:p>
          <a:p>
            <a:pPr algn="l" marL="201168" indent="-201168">
              <a:lnSpc>
                <a:spcPct val="112000"/>
              </a:lnSpc>
              <a:spcAft>
                <a:spcPts val="1000"/>
              </a:spcAft>
              <a:buClr>
                <a:srgbClr val="2E86C1"/>
              </a:buClr>
              <a:buFont typeface="Arial"/>
              <a:buChar char="▪"/>
            </a:pPr>
            <a:r>
              <a:rPr sz="1700">
                <a:solidFill>
                  <a:srgbClr val="1C2833"/>
                </a:solidFill>
                <a:latin typeface="Calibri"/>
              </a:rPr>
              <a:t>A capacity number pulled from the wrong knowledge layer, or from nothing at all</a:t>
            </a:r>
          </a:p>
          <a:p>
            <a:pPr algn="l" marL="201168" indent="-201168">
              <a:lnSpc>
                <a:spcPct val="112000"/>
              </a:lnSpc>
              <a:spcAft>
                <a:spcPts val="1000"/>
              </a:spcAft>
              <a:buClr>
                <a:srgbClr val="2E86C1"/>
              </a:buClr>
              <a:buFont typeface="Arial"/>
              <a:buChar char="▪"/>
            </a:pPr>
            <a:r>
              <a:rPr b="1" sz="1700">
                <a:solidFill>
                  <a:srgbClr val="1F4E79"/>
                </a:solidFill>
                <a:latin typeface="Calibri"/>
              </a:rPr>
              <a:t>These aren't hypothetical categories  --  </a:t>
            </a:r>
            <a:r>
              <a:rPr sz="1700">
                <a:solidFill>
                  <a:srgbClr val="1C2833"/>
                </a:solidFill>
                <a:latin typeface="Calibri"/>
              </a:rPr>
              <a:t>they're exactly the checks the tool runs, and in a minute you'll see a real one fire</a:t>
            </a:r>
          </a:p>
        </p:txBody>
      </p:sp>
      <p:sp>
        <p:nvSpPr>
          <p:cNvPr id="7" name="TextBox 6"/>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THE PROBLEM</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The premise</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600200"/>
            <a:ext cx="10881360" cy="4572000"/>
          </a:xfrm>
          <a:prstGeom prst="rect">
            <a:avLst/>
          </a:prstGeom>
          <a:noFill/>
        </p:spPr>
        <p:txBody>
          <a:bodyPr wrap="square">
            <a:spAutoFit/>
          </a:bodyPr>
          <a:lstStyle/>
          <a:p>
            <a:pPr algn="l" marL="201168" indent="-201168">
              <a:lnSpc>
                <a:spcPct val="112000"/>
              </a:lnSpc>
              <a:spcAft>
                <a:spcPts val="1000"/>
              </a:spcAft>
              <a:buClr>
                <a:srgbClr val="2E86C1"/>
              </a:buClr>
              <a:buFont typeface="Arial"/>
              <a:buChar char="▪"/>
            </a:pPr>
            <a:r>
              <a:rPr b="1" sz="1700">
                <a:solidFill>
                  <a:srgbClr val="1F4E79"/>
                </a:solidFill>
                <a:latin typeface="Calibri"/>
              </a:rPr>
              <a:t>The Revit model already holds most of what a checker is looking for  --  </a:t>
            </a:r>
            <a:r>
              <a:rPr sz="1700">
                <a:solidFill>
                  <a:srgbClr val="1C2833"/>
                </a:solidFill>
                <a:latin typeface="Calibri"/>
              </a:rPr>
              <a:t>strand positions, embed locations, member geometry, jacking force, concrete strength</a:t>
            </a:r>
          </a:p>
          <a:p>
            <a:pPr algn="l" marL="201168" indent="-201168">
              <a:lnSpc>
                <a:spcPct val="112000"/>
              </a:lnSpc>
              <a:spcAft>
                <a:spcPts val="1000"/>
              </a:spcAft>
              <a:buClr>
                <a:srgbClr val="2E86C1"/>
              </a:buClr>
              <a:buFont typeface="Arial"/>
              <a:buChar char="▪"/>
            </a:pPr>
            <a:r>
              <a:rPr sz="1700">
                <a:solidFill>
                  <a:srgbClr val="1C2833"/>
                </a:solidFill>
                <a:latin typeface="Calibri"/>
              </a:rPr>
              <a:t>What's missing is arithmetic, discipline, and somewhere to write down what THIS plant actually does</a:t>
            </a:r>
          </a:p>
          <a:p>
            <a:pPr algn="l" marL="201168" indent="-201168">
              <a:lnSpc>
                <a:spcPct val="112000"/>
              </a:lnSpc>
              <a:spcAft>
                <a:spcPts val="1000"/>
              </a:spcAft>
              <a:buClr>
                <a:srgbClr val="2E86C1"/>
              </a:buClr>
              <a:buFont typeface="Arial"/>
              <a:buChar char="▪"/>
            </a:pPr>
            <a:r>
              <a:rPr b="1" sz="1700">
                <a:solidFill>
                  <a:srgbClr val="1F4E79"/>
                </a:solidFill>
                <a:latin typeface="Calibri"/>
              </a:rPr>
              <a:t>WillTools exists to supply exactly those three things  --  </a:t>
            </a:r>
            <a:r>
              <a:rPr sz="1700">
                <a:solidFill>
                  <a:srgbClr val="1C2833"/>
                </a:solidFill>
                <a:latin typeface="Calibri"/>
              </a:rPr>
              <a:t>and nothing more</a:t>
            </a:r>
          </a:p>
          <a:p>
            <a:pPr algn="l" marL="201168" indent="-201168">
              <a:lnSpc>
                <a:spcPct val="112000"/>
              </a:lnSpc>
              <a:spcAft>
                <a:spcPts val="1000"/>
              </a:spcAft>
              <a:buClr>
                <a:srgbClr val="2E86C1"/>
              </a:buClr>
              <a:buFont typeface="Arial"/>
              <a:buChar char="▪"/>
            </a:pPr>
            <a:r>
              <a:rPr b="1" sz="1700">
                <a:solidFill>
                  <a:srgbClr val="1F4E79"/>
                </a:solidFill>
                <a:latin typeface="Calibri"/>
              </a:rPr>
              <a:t>Scope is deliberately narrow: one engineer's QC instrument, for cladding and wall panels  --  </a:t>
            </a:r>
            <a:r>
              <a:rPr sz="1700">
                <a:solidFill>
                  <a:srgbClr val="1C2833"/>
                </a:solidFill>
                <a:latin typeface="Calibri"/>
              </a:rPr>
              <a:t>not a plant production system, not a beam/slab/column tool</a:t>
            </a:r>
          </a:p>
        </p:txBody>
      </p:sp>
      <p:sp>
        <p:nvSpPr>
          <p:cNvPr id="7" name="TextBox 6"/>
          <p:cNvSpPr txBox="1"/>
          <p:nvPr/>
        </p:nvSpPr>
        <p:spPr>
          <a:xfrm>
            <a:off x="548640" y="6419088"/>
            <a:ext cx="10058400" cy="320040"/>
          </a:xfrm>
          <a:prstGeom prst="rect">
            <a:avLst/>
          </a:prstGeom>
          <a:noFill/>
        </p:spPr>
        <p:txBody>
          <a:bodyPr wrap="square">
            <a:spAutoFit/>
          </a:bodyPr>
          <a:lstStyle/>
          <a:p>
            <a:pPr algn="l"/>
            <a:r>
              <a:rPr sz="1000" b="0" i="1">
                <a:solidFill>
                  <a:srgbClr val="5B6B78"/>
                </a:solidFill>
                <a:latin typeface="Calibri"/>
              </a:rPr>
              <a:t>PROJECT.md §1.1</a:t>
            </a:r>
          </a:p>
        </p:txBody>
      </p:sp>
      <p:sp>
        <p:nvSpPr>
          <p:cNvPr id="8" name="TextBox 7"/>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WHAT IT IS</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Two halves, one contract</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600200"/>
            <a:ext cx="10881360" cy="4572000"/>
          </a:xfrm>
          <a:prstGeom prst="rect">
            <a:avLst/>
          </a:prstGeom>
          <a:noFill/>
        </p:spPr>
        <p:txBody>
          <a:bodyPr wrap="square">
            <a:spAutoFit/>
          </a:bodyPr>
          <a:lstStyle/>
          <a:p>
            <a:pPr algn="l" marL="201168" indent="-201168">
              <a:lnSpc>
                <a:spcPct val="112000"/>
              </a:lnSpc>
              <a:spcAft>
                <a:spcPts val="1000"/>
              </a:spcAft>
              <a:buClr>
                <a:srgbClr val="2E86C1"/>
              </a:buClr>
              <a:buFont typeface="Arial"/>
              <a:buChar char="▪"/>
            </a:pPr>
            <a:r>
              <a:rPr b="1" sz="1700">
                <a:solidFill>
                  <a:srgbClr val="1F4E79"/>
                </a:solidFill>
                <a:latin typeface="Calibri"/>
              </a:rPr>
              <a:t>WillTools.extension  --  </a:t>
            </a:r>
            <a:r>
              <a:rPr sz="1700">
                <a:solidFill>
                  <a:srgbClr val="1C2833"/>
                </a:solidFill>
                <a:latin typeface="Calibri"/>
              </a:rPr>
              <a:t>a pyRevit extension. Runs inside Revit, on the UI thread. It measures the model. That's all.</a:t>
            </a:r>
          </a:p>
          <a:p>
            <a:pPr algn="l" marL="201168" indent="-201168">
              <a:lnSpc>
                <a:spcPct val="112000"/>
              </a:lnSpc>
              <a:spcAft>
                <a:spcPts val="1000"/>
              </a:spcAft>
              <a:buClr>
                <a:srgbClr val="2E86C1"/>
              </a:buClr>
              <a:buFont typeface="Arial"/>
              <a:buChar char="▪"/>
            </a:pPr>
            <a:r>
              <a:rPr b="1" sz="1700">
                <a:solidFill>
                  <a:srgbClr val="1F4E79"/>
                </a:solidFill>
                <a:latin typeface="Calibri"/>
              </a:rPr>
              <a:t>panellift / tools  --  </a:t>
            </a:r>
            <a:r>
              <a:rPr sz="1700">
                <a:solidFill>
                  <a:srgbClr val="1C2833"/>
                </a:solidFill>
                <a:latin typeface="Calibri"/>
              </a:rPr>
              <a:t>plain CPython, outside Revit entirely. It solves the mechanics, runs the checks, writes the report.</a:t>
            </a:r>
          </a:p>
          <a:p>
            <a:pPr algn="l" marL="201168" indent="-201168">
              <a:lnSpc>
                <a:spcPct val="112000"/>
              </a:lnSpc>
              <a:spcAft>
                <a:spcPts val="1000"/>
              </a:spcAft>
              <a:buClr>
                <a:srgbClr val="2E86C1"/>
              </a:buClr>
              <a:buFont typeface="Arial"/>
              <a:buChar char="▪"/>
            </a:pPr>
            <a:r>
              <a:rPr sz="1700">
                <a:solidFill>
                  <a:srgbClr val="1C2833"/>
                </a:solidFill>
                <a:latin typeface="Calibri"/>
              </a:rPr>
              <a:t>The two never share memory or import each other. They talk through one JSON file: a deck goes in, a report comes out.</a:t>
            </a:r>
          </a:p>
          <a:p>
            <a:pPr algn="l" marL="201168" indent="-201168">
              <a:lnSpc>
                <a:spcPct val="112000"/>
              </a:lnSpc>
              <a:spcAft>
                <a:spcPts val="1000"/>
              </a:spcAft>
              <a:buClr>
                <a:srgbClr val="2E86C1"/>
              </a:buClr>
              <a:buFont typeface="Arial"/>
              <a:buChar char="▪"/>
            </a:pPr>
            <a:r>
              <a:rPr b="1" sz="1700">
                <a:solidFill>
                  <a:srgbClr val="1F4E79"/>
                </a:solidFill>
                <a:latin typeface="Calibri"/>
              </a:rPr>
              <a:t>One tab in Revit, four panels: Tools, Setup, Design, Lab  --  </a:t>
            </a:r>
            <a:r>
              <a:rPr sz="1700">
                <a:solidFill>
                  <a:srgbClr val="1C2833"/>
                </a:solidFill>
                <a:latin typeface="Calibri"/>
              </a:rPr>
              <a:t>four finished buttons on Tools do the engineering work</a:t>
            </a:r>
          </a:p>
        </p:txBody>
      </p:sp>
      <p:sp>
        <p:nvSpPr>
          <p:cNvPr id="7" name="TextBox 6"/>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WHAT IT IS</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The shape of the tool</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600200"/>
            <a:ext cx="10881360" cy="4572000"/>
          </a:xfrm>
          <a:prstGeom prst="rect">
            <a:avLst/>
          </a:prstGeom>
          <a:noFill/>
        </p:spPr>
        <p:txBody>
          <a:bodyPr wrap="square">
            <a:spAutoFit/>
          </a:bodyPr>
          <a:lstStyle/>
          <a:p>
            <a:pPr algn="l" marL="201168" indent="-201168">
              <a:lnSpc>
                <a:spcPct val="112000"/>
              </a:lnSpc>
              <a:spcAft>
                <a:spcPts val="1000"/>
              </a:spcAft>
              <a:buClr>
                <a:srgbClr val="2E86C1"/>
              </a:buClr>
              <a:buFont typeface="Arial"/>
              <a:buChar char="▪"/>
            </a:pPr>
            <a:r>
              <a:rPr b="1" sz="1700">
                <a:solidFill>
                  <a:srgbClr val="1F4E79"/>
                </a:solidFill>
                <a:latin typeface="Calibri"/>
              </a:rPr>
              <a:t>Knowledge layers  --  </a:t>
            </a:r>
            <a:r>
              <a:rPr sz="1700">
                <a:solidFill>
                  <a:srgbClr val="1C2833"/>
                </a:solidFill>
                <a:latin typeface="Calibri"/>
              </a:rPr>
              <a:t>the plant's own standards, written down as DATA, with a citation -- never hardcoded into the checking logic</a:t>
            </a:r>
          </a:p>
          <a:p>
            <a:pPr algn="l" marL="201168" indent="-201168">
              <a:lnSpc>
                <a:spcPct val="112000"/>
              </a:lnSpc>
              <a:spcAft>
                <a:spcPts val="1000"/>
              </a:spcAft>
              <a:buClr>
                <a:srgbClr val="2E86C1"/>
              </a:buClr>
              <a:buFont typeface="Arial"/>
              <a:buChar char="▪"/>
            </a:pPr>
            <a:r>
              <a:rPr b="1" sz="1700">
                <a:solidFill>
                  <a:srgbClr val="1F4E79"/>
                </a:solidFill>
                <a:latin typeface="Calibri"/>
              </a:rPr>
              <a:t>Checks  --  </a:t>
            </a:r>
            <a:r>
              <a:rPr sz="1700">
                <a:solidFill>
                  <a:srgbClr val="1C2833"/>
                </a:solidFill>
                <a:latin typeface="Calibri"/>
              </a:rPr>
              <a:t>pure arithmetic that reads what was measured plus what the knowledge layers say is true here</a:t>
            </a:r>
          </a:p>
          <a:p>
            <a:pPr algn="l" marL="201168" indent="-201168">
              <a:lnSpc>
                <a:spcPct val="112000"/>
              </a:lnSpc>
              <a:spcAft>
                <a:spcPts val="1000"/>
              </a:spcAft>
              <a:buClr>
                <a:srgbClr val="2E86C1"/>
              </a:buClr>
              <a:buFont typeface="Arial"/>
              <a:buChar char="▪"/>
            </a:pPr>
            <a:r>
              <a:rPr b="1" sz="1700">
                <a:solidFill>
                  <a:srgbClr val="1F4E79"/>
                </a:solidFill>
                <a:latin typeface="Calibri"/>
              </a:rPr>
              <a:t>A report a human can argue with  --  </a:t>
            </a:r>
            <a:r>
              <a:rPr sz="1700">
                <a:solidFill>
                  <a:srgbClr val="1C2833"/>
                </a:solidFill>
                <a:latin typeface="Calibri"/>
              </a:rPr>
              <a:t>every finding carries a reason, not just a verdict</a:t>
            </a:r>
          </a:p>
          <a:p>
            <a:pPr algn="l" marL="201168" indent="-201168">
              <a:lnSpc>
                <a:spcPct val="112000"/>
              </a:lnSpc>
              <a:spcAft>
                <a:spcPts val="1000"/>
              </a:spcAft>
              <a:buClr>
                <a:srgbClr val="2E86C1"/>
              </a:buClr>
              <a:buFont typeface="Arial"/>
              <a:buChar char="▪"/>
            </a:pPr>
            <a:r>
              <a:rPr sz="1700">
                <a:solidFill>
                  <a:srgbClr val="1C2833"/>
                </a:solidFill>
                <a:latin typeface="Calibri"/>
              </a:rPr>
              <a:t>That third piece is not decoration. A report nobody can push back on is a report nobody actually reads</a:t>
            </a:r>
          </a:p>
        </p:txBody>
      </p:sp>
      <p:sp>
        <p:nvSpPr>
          <p:cNvPr id="7" name="TextBox 6"/>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WHY YOU CAN TRUST IT</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Idea 1 -- “Could not judge” is a first-class answer</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600200"/>
            <a:ext cx="10881360" cy="4572000"/>
          </a:xfrm>
          <a:prstGeom prst="rect">
            <a:avLst/>
          </a:prstGeom>
          <a:noFill/>
        </p:spPr>
        <p:txBody>
          <a:bodyPr wrap="square">
            <a:spAutoFit/>
          </a:bodyPr>
          <a:lstStyle/>
          <a:p>
            <a:pPr algn="l" marL="201168" indent="-201168">
              <a:lnSpc>
                <a:spcPct val="112000"/>
              </a:lnSpc>
              <a:spcAft>
                <a:spcPts val="1000"/>
              </a:spcAft>
              <a:buClr>
                <a:srgbClr val="2E86C1"/>
              </a:buClr>
              <a:buFont typeface="Arial"/>
              <a:buChar char="▪"/>
            </a:pPr>
            <a:r>
              <a:rPr b="1" sz="1700">
                <a:solidFill>
                  <a:srgbClr val="1F4E79"/>
                </a:solidFill>
                <a:latin typeface="Calibri"/>
              </a:rPr>
              <a:t>Every check returns one of three things  --  </a:t>
            </a:r>
            <a:r>
              <a:rPr sz="1700">
                <a:solidFill>
                  <a:srgbClr val="1C2833"/>
                </a:solidFill>
                <a:latin typeface="Calibri"/>
              </a:rPr>
              <a:t>a verdict, NOT JUDGED with a written reason, or a real finding. Never a guess standing in for either.</a:t>
            </a:r>
          </a:p>
          <a:p>
            <a:pPr algn="l" marL="201168" indent="-201168">
              <a:lnSpc>
                <a:spcPct val="112000"/>
              </a:lnSpc>
              <a:spcAft>
                <a:spcPts val="1000"/>
              </a:spcAft>
              <a:buClr>
                <a:srgbClr val="2E86C1"/>
              </a:buClr>
              <a:buFont typeface="Arial"/>
              <a:buChar char="▪"/>
            </a:pPr>
            <a:r>
              <a:rPr b="1" sz="1700">
                <a:solidFill>
                  <a:srgbClr val="1F4E79"/>
                </a:solidFill>
                <a:latin typeface="Calibri"/>
              </a:rPr>
              <a:t>NOT RUN renders RED, the same as FAIL  --  </a:t>
            </a:r>
            <a:r>
              <a:rPr sz="1700">
                <a:solidFill>
                  <a:srgbClr val="1C2833"/>
                </a:solidFill>
                <a:latin typeface="Calibri"/>
              </a:rPr>
              <a:t>never grey, never calmer-looking than a real failure</a:t>
            </a:r>
          </a:p>
          <a:p>
            <a:pPr algn="l" marL="201168" indent="-201168">
              <a:lnSpc>
                <a:spcPct val="112000"/>
              </a:lnSpc>
              <a:spcAft>
                <a:spcPts val="1000"/>
              </a:spcAft>
              <a:buClr>
                <a:srgbClr val="2E86C1"/>
              </a:buClr>
              <a:buFont typeface="Arial"/>
              <a:buChar char="▪"/>
            </a:pPr>
            <a:r>
              <a:rPr sz="1700">
                <a:solidFill>
                  <a:srgbClr val="1C2833"/>
                </a:solidFill>
                <a:latin typeface="Calibri"/>
              </a:rPr>
              <a:t>The rule the whole tool is organized around: silence is never a pass</a:t>
            </a:r>
          </a:p>
          <a:p>
            <a:pPr algn="l" marL="201168" indent="-201168">
              <a:lnSpc>
                <a:spcPct val="112000"/>
              </a:lnSpc>
              <a:spcAft>
                <a:spcPts val="1000"/>
              </a:spcAft>
              <a:buClr>
                <a:srgbClr val="2E86C1"/>
              </a:buClr>
              <a:buFont typeface="Arial"/>
              <a:buChar char="▪"/>
            </a:pPr>
            <a:r>
              <a:rPr b="1" sz="1700">
                <a:solidFill>
                  <a:srgbClr val="1F4E79"/>
                </a:solidFill>
                <a:latin typeface="Calibri"/>
              </a:rPr>
              <a:t>The incident that bought this rule  --  </a:t>
            </a:r>
            <a:r>
              <a:rPr sz="1700">
                <a:solidFill>
                  <a:srgbClr val="1C2833"/>
                </a:solidFill>
                <a:latin typeface="Calibri"/>
              </a:rPr>
              <a:t>one unauthorized exclusion once hid forty tickets, and every check that ran on the rest came back clean</a:t>
            </a:r>
          </a:p>
        </p:txBody>
      </p:sp>
      <p:sp>
        <p:nvSpPr>
          <p:cNvPr id="7" name="TextBox 6"/>
          <p:cNvSpPr txBox="1"/>
          <p:nvPr/>
        </p:nvSpPr>
        <p:spPr>
          <a:xfrm>
            <a:off x="548640" y="6419088"/>
            <a:ext cx="10058400" cy="320040"/>
          </a:xfrm>
          <a:prstGeom prst="rect">
            <a:avLst/>
          </a:prstGeom>
          <a:noFill/>
        </p:spPr>
        <p:txBody>
          <a:bodyPr wrap="square">
            <a:spAutoFit/>
          </a:bodyPr>
          <a:lstStyle/>
          <a:p>
            <a:pPr algn="l"/>
            <a:r>
              <a:rPr sz="1000" b="0" i="1">
                <a:solidFill>
                  <a:srgbClr val="5B6B78"/>
                </a:solidFill>
                <a:latin typeface="Calibri"/>
              </a:rPr>
              <a:t>PROJECT.md §3.1 -- “NOT RUN is never a pass. Silence that looks like success is the cardinal sin.”</a:t>
            </a:r>
          </a:p>
        </p:txBody>
      </p:sp>
      <p:sp>
        <p:nvSpPr>
          <p:cNvPr id="8" name="TextBox 7"/>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WHY YOU CAN TRUST IT</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Idea 2 -- Every number carries its provenance</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600200"/>
            <a:ext cx="10881360" cy="4572000"/>
          </a:xfrm>
          <a:prstGeom prst="rect">
            <a:avLst/>
          </a:prstGeom>
          <a:noFill/>
        </p:spPr>
        <p:txBody>
          <a:bodyPr wrap="square">
            <a:spAutoFit/>
          </a:bodyPr>
          <a:lstStyle/>
          <a:p>
            <a:pPr algn="l" marL="201168" indent="-201168">
              <a:lnSpc>
                <a:spcPct val="112000"/>
              </a:lnSpc>
              <a:spcAft>
                <a:spcPts val="1000"/>
              </a:spcAft>
              <a:buClr>
                <a:srgbClr val="2E86C1"/>
              </a:buClr>
              <a:buFont typeface="Arial"/>
              <a:buChar char="▪"/>
            </a:pPr>
            <a:r>
              <a:rPr sz="1700">
                <a:solidFill>
                  <a:srgbClr val="1C2833"/>
                </a:solidFill>
                <a:latin typeface="Calibri"/>
              </a:rPr>
              <a:t>Five layers, checked in order: code defaults, the published catalogue, the plant, the job, the engineer's own project config</a:t>
            </a:r>
          </a:p>
          <a:p>
            <a:pPr algn="l" marL="201168" indent="-201168">
              <a:lnSpc>
                <a:spcPct val="112000"/>
              </a:lnSpc>
              <a:spcAft>
                <a:spcPts val="1000"/>
              </a:spcAft>
              <a:buClr>
                <a:srgbClr val="2E86C1"/>
              </a:buClr>
              <a:buFont typeface="Arial"/>
              <a:buChar char="▪"/>
            </a:pPr>
            <a:r>
              <a:rPr b="1" sz="1700">
                <a:solidFill>
                  <a:srgbClr val="1F4E79"/>
                </a:solidFill>
                <a:latin typeface="Calibri"/>
              </a:rPr>
              <a:t>Job beats plant beats what everybody in the trade knows  --  </a:t>
            </a:r>
            <a:r>
              <a:rPr sz="1700">
                <a:solidFill>
                  <a:srgbClr val="1C2833"/>
                </a:solidFill>
                <a:latin typeface="Calibri"/>
              </a:rPr>
              <a:t>not a tie-break, a statement about where the truth actually lives</a:t>
            </a:r>
          </a:p>
          <a:p>
            <a:pPr algn="l" marL="201168" indent="-201168">
              <a:lnSpc>
                <a:spcPct val="112000"/>
              </a:lnSpc>
              <a:spcAft>
                <a:spcPts val="1000"/>
              </a:spcAft>
              <a:buClr>
                <a:srgbClr val="2E86C1"/>
              </a:buClr>
              <a:buFont typeface="Arial"/>
              <a:buChar char="▪"/>
            </a:pPr>
            <a:r>
              <a:rPr sz="1700">
                <a:solidFill>
                  <a:srgbClr val="1C2833"/>
                </a:solidFill>
                <a:latin typeface="Calibri"/>
              </a:rPr>
              <a:t>Every number on a report can be traced back to which layer set it, and which page or ruling it came from</a:t>
            </a:r>
          </a:p>
          <a:p>
            <a:pPr algn="l" marL="201168" indent="-201168">
              <a:lnSpc>
                <a:spcPct val="112000"/>
              </a:lnSpc>
              <a:spcAft>
                <a:spcPts val="1000"/>
              </a:spcAft>
              <a:buClr>
                <a:srgbClr val="2E86C1"/>
              </a:buClr>
              <a:buFont typeface="Arial"/>
              <a:buChar char="▪"/>
            </a:pPr>
            <a:r>
              <a:rPr sz="1700">
                <a:solidFill>
                  <a:srgbClr val="1C2833"/>
                </a:solidFill>
                <a:latin typeface="Calibri"/>
              </a:rPr>
              <a:t>A wrong number you can trace is a five-minute fix. A wrong number nobody can find the source of is a lost afternoon.</a:t>
            </a:r>
          </a:p>
        </p:txBody>
      </p:sp>
      <p:sp>
        <p:nvSpPr>
          <p:cNvPr id="7" name="TextBox 6"/>
          <p:cNvSpPr txBox="1"/>
          <p:nvPr/>
        </p:nvSpPr>
        <p:spPr>
          <a:xfrm>
            <a:off x="548640" y="6419088"/>
            <a:ext cx="10058400" cy="320040"/>
          </a:xfrm>
          <a:prstGeom prst="rect">
            <a:avLst/>
          </a:prstGeom>
          <a:noFill/>
        </p:spPr>
        <p:txBody>
          <a:bodyPr wrap="square">
            <a:spAutoFit/>
          </a:bodyPr>
          <a:lstStyle/>
          <a:p>
            <a:pPr algn="l"/>
            <a:r>
              <a:rPr sz="1000" b="0" i="1">
                <a:solidFill>
                  <a:srgbClr val="5B6B78"/>
                </a:solidFill>
                <a:latin typeface="Calibri"/>
              </a:rPr>
              <a:t>PROJECT.md §2.3, §3.2; CLAUDE.md §3</a:t>
            </a:r>
          </a:p>
        </p:txBody>
      </p:sp>
      <p:sp>
        <p:nvSpPr>
          <p:cNvPr id="8" name="TextBox 7"/>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HOW IT'S BUILT</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Two runtimes, one line between them</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600200"/>
            <a:ext cx="10881360" cy="4572000"/>
          </a:xfrm>
          <a:prstGeom prst="rect">
            <a:avLst/>
          </a:prstGeom>
          <a:noFill/>
        </p:spPr>
        <p:txBody>
          <a:bodyPr wrap="square">
            <a:spAutoFit/>
          </a:bodyPr>
          <a:lstStyle/>
          <a:p>
            <a:pPr algn="l" marL="201168" indent="-201168">
              <a:lnSpc>
                <a:spcPct val="112000"/>
              </a:lnSpc>
              <a:spcAft>
                <a:spcPts val="1000"/>
              </a:spcAft>
              <a:buClr>
                <a:srgbClr val="2E86C1"/>
              </a:buClr>
              <a:buFont typeface="Arial"/>
              <a:buChar char="▪"/>
            </a:pPr>
            <a:r>
              <a:rPr b="1" sz="1700">
                <a:solidFill>
                  <a:srgbClr val="1F4E79"/>
                </a:solidFill>
                <a:latin typeface="Calibri"/>
              </a:rPr>
              <a:t>Inside Revit  --  </a:t>
            </a:r>
            <a:r>
              <a:rPr sz="1700">
                <a:solidFill>
                  <a:srgbClr val="1C2833"/>
                </a:solidFill>
                <a:latin typeface="Calibri"/>
              </a:rPr>
              <a:t>IronPython 2.7.12, on Revit's UI thread. Measures the piece, writes a job file. Nothing else.</a:t>
            </a:r>
          </a:p>
          <a:p>
            <a:pPr algn="l" marL="201168" indent="-201168">
              <a:lnSpc>
                <a:spcPct val="112000"/>
              </a:lnSpc>
              <a:spcAft>
                <a:spcPts val="1000"/>
              </a:spcAft>
              <a:buClr>
                <a:srgbClr val="2E86C1"/>
              </a:buClr>
              <a:buFont typeface="Arial"/>
              <a:buChar char="▪"/>
            </a:pPr>
            <a:r>
              <a:rPr b="1" sz="1700">
                <a:solidFill>
                  <a:srgbClr val="1F4E79"/>
                </a:solidFill>
                <a:latin typeface="Calibri"/>
              </a:rPr>
              <a:t>Outside Revit  --  </a:t>
            </a:r>
            <a:r>
              <a:rPr sz="1700">
                <a:solidFill>
                  <a:srgbClr val="1C2833"/>
                </a:solidFill>
                <a:latin typeface="Calibri"/>
              </a:rPr>
              <a:t>CPython 3.9+. Solves the mechanics, runs the checks, writes the report. Never touches Revit.</a:t>
            </a:r>
          </a:p>
          <a:p>
            <a:pPr algn="l" marL="201168" indent="-201168">
              <a:lnSpc>
                <a:spcPct val="112000"/>
              </a:lnSpc>
              <a:spcAft>
                <a:spcPts val="1000"/>
              </a:spcAft>
              <a:buClr>
                <a:srgbClr val="2E86C1"/>
              </a:buClr>
              <a:buFont typeface="Arial"/>
              <a:buChar char="▪"/>
            </a:pPr>
            <a:r>
              <a:rPr b="1" sz="1700">
                <a:solidFill>
                  <a:srgbClr val="1F4E79"/>
                </a:solidFill>
                <a:latin typeface="Calibri"/>
              </a:rPr>
              <a:t>The two talk ONLY through that one JSON job file  --  </a:t>
            </a:r>
            <a:r>
              <a:rPr sz="1700">
                <a:solidFill>
                  <a:srgbClr val="1C2833"/>
                </a:solidFill>
                <a:latin typeface="Calibri"/>
              </a:rPr>
              <a:t>hand-writable, re-runnable, needs no Revit and no license to inspect</a:t>
            </a:r>
          </a:p>
          <a:p>
            <a:pPr algn="l" marL="201168" indent="-201168">
              <a:lnSpc>
                <a:spcPct val="112000"/>
              </a:lnSpc>
              <a:spcAft>
                <a:spcPts val="1000"/>
              </a:spcAft>
              <a:buClr>
                <a:srgbClr val="2E86C1"/>
              </a:buClr>
              <a:buFont typeface="Arial"/>
              <a:buChar char="▪"/>
            </a:pPr>
            <a:r>
              <a:rPr b="1" sz="1700">
                <a:solidFill>
                  <a:srgbClr val="1F4E79"/>
                </a:solidFill>
                <a:latin typeface="Calibri"/>
              </a:rPr>
              <a:t>panellift is deliberately unimportable from inside Revit  --  </a:t>
            </a:r>
            <a:r>
              <a:rPr sz="1700">
                <a:solidFill>
                  <a:srgbClr val="1C2833"/>
                </a:solidFill>
                <a:latin typeface="Calibri"/>
              </a:rPr>
              <a:t>a calculation reaching a plant has to be verifiable by a test suite with no license, no model, and no Windows</a:t>
            </a:r>
          </a:p>
        </p:txBody>
      </p:sp>
      <p:sp>
        <p:nvSpPr>
          <p:cNvPr id="7" name="TextBox 6"/>
          <p:cNvSpPr txBox="1"/>
          <p:nvPr/>
        </p:nvSpPr>
        <p:spPr>
          <a:xfrm>
            <a:off x="548640" y="6419088"/>
            <a:ext cx="10058400" cy="320040"/>
          </a:xfrm>
          <a:prstGeom prst="rect">
            <a:avLst/>
          </a:prstGeom>
          <a:noFill/>
        </p:spPr>
        <p:txBody>
          <a:bodyPr wrap="square">
            <a:spAutoFit/>
          </a:bodyPr>
          <a:lstStyle/>
          <a:p>
            <a:pPr algn="l"/>
            <a:r>
              <a:rPr sz="1000" b="0" i="1">
                <a:solidFill>
                  <a:srgbClr val="5B6B78"/>
                </a:solidFill>
                <a:latin typeface="Calibri"/>
              </a:rPr>
              <a:t>PROJECT.md §2.1, §2.2; docs/lift-check.md</a:t>
            </a:r>
          </a:p>
        </p:txBody>
      </p:sp>
      <p:sp>
        <p:nvSpPr>
          <p:cNvPr id="8" name="TextBox 7"/>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HOW IT'S BUILT</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2800" b="1" i="0">
                <a:solidFill>
                  <a:srgbClr val="1C2833"/>
                </a:solidFill>
                <a:latin typeface="Calibri"/>
              </a:rPr>
              <a:t>The knowledge-layer merge</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94360" y="1600200"/>
            <a:ext cx="7589520" cy="749808"/>
          </a:xfrm>
          <a:prstGeom prst="roundRect">
            <a:avLst>
              <a:gd name="adj" fmla="val 12000"/>
            </a:avLst>
          </a:prstGeom>
          <a:solidFill>
            <a:srgbClr val="F4F6F8"/>
          </a:solidFill>
          <a:ln>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0" tIns="73152"/>
          <a:lstStyle/>
          <a:p>
            <a:pPr algn="ctr"/>
            <a:r>
              <a:rPr b="1" sz="1700">
                <a:solidFill>
                  <a:srgbClr val="1C2833"/>
                </a:solidFill>
                <a:latin typeface="Calibri"/>
              </a:rPr>
              <a:t>Code defaults</a:t>
            </a:r>
          </a:p>
          <a:p>
            <a:r>
              <a:rPr sz="1250">
                <a:solidFill>
                  <a:srgbClr val="1C2833"/>
                </a:solidFill>
                <a:latin typeface="Calibri"/>
              </a:rPr>
              <a:t>what the tool assumes, shipped in this repo</a:t>
            </a:r>
          </a:p>
        </p:txBody>
      </p:sp>
      <p:sp>
        <p:nvSpPr>
          <p:cNvPr id="7" name="Rounded Rectangle 6"/>
          <p:cNvSpPr/>
          <p:nvPr/>
        </p:nvSpPr>
        <p:spPr>
          <a:xfrm>
            <a:off x="594360" y="2441448"/>
            <a:ext cx="7589520" cy="749808"/>
          </a:xfrm>
          <a:prstGeom prst="roundRect">
            <a:avLst>
              <a:gd name="adj" fmla="val 12000"/>
            </a:avLst>
          </a:prstGeom>
          <a:solidFill>
            <a:srgbClr val="F4F6F8"/>
          </a:solidFill>
          <a:ln>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0" tIns="73152"/>
          <a:lstStyle/>
          <a:p>
            <a:pPr algn="ctr"/>
            <a:r>
              <a:rPr b="1" sz="1700">
                <a:solidFill>
                  <a:srgbClr val="1C2833"/>
                </a:solidFill>
                <a:latin typeface="Calibri"/>
              </a:rPr>
              <a:t>Published catalogue</a:t>
            </a:r>
          </a:p>
          <a:p>
            <a:r>
              <a:rPr sz="1250">
                <a:solidFill>
                  <a:srgbClr val="1C2833"/>
                </a:solidFill>
                <a:latin typeface="Calibri"/>
              </a:rPr>
              <a:t>manufacturer ratings, identifies nobody</a:t>
            </a:r>
          </a:p>
        </p:txBody>
      </p:sp>
      <p:sp>
        <p:nvSpPr>
          <p:cNvPr id="8" name="Rounded Rectangle 7"/>
          <p:cNvSpPr/>
          <p:nvPr/>
        </p:nvSpPr>
        <p:spPr>
          <a:xfrm>
            <a:off x="594360" y="3282696"/>
            <a:ext cx="7589520" cy="749808"/>
          </a:xfrm>
          <a:prstGeom prst="roundRect">
            <a:avLst>
              <a:gd name="adj" fmla="val 12000"/>
            </a:avLst>
          </a:prstGeom>
          <a:solidFill>
            <a:srgbClr val="DDE9F5"/>
          </a:solidFill>
          <a:ln>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0" tIns="73152"/>
          <a:lstStyle/>
          <a:p>
            <a:pPr algn="ctr"/>
            <a:r>
              <a:rPr b="1" sz="1700">
                <a:solidFill>
                  <a:srgbClr val="1C2833"/>
                </a:solidFill>
                <a:latin typeface="Calibri"/>
              </a:rPr>
              <a:t>Plant knowledge</a:t>
            </a:r>
          </a:p>
          <a:p>
            <a:r>
              <a:rPr sz="1250">
                <a:solidFill>
                  <a:srgbClr val="1C2833"/>
                </a:solidFill>
                <a:latin typeface="Calibri"/>
              </a:rPr>
              <a:t>naming conventions, casting-bed rails, hardware ratings</a:t>
            </a:r>
          </a:p>
        </p:txBody>
      </p:sp>
      <p:sp>
        <p:nvSpPr>
          <p:cNvPr id="9" name="Rounded Rectangle 8"/>
          <p:cNvSpPr/>
          <p:nvPr/>
        </p:nvSpPr>
        <p:spPr>
          <a:xfrm>
            <a:off x="594360" y="4123944"/>
            <a:ext cx="7589520" cy="749808"/>
          </a:xfrm>
          <a:prstGeom prst="roundRect">
            <a:avLst>
              <a:gd name="adj" fmla="val 12000"/>
            </a:avLst>
          </a:prstGeom>
          <a:solidFill>
            <a:srgbClr val="C8DCEE"/>
          </a:solidFill>
          <a:ln>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0" tIns="73152"/>
          <a:lstStyle/>
          <a:p>
            <a:pPr algn="ctr"/>
            <a:r>
              <a:rPr b="1" sz="1700">
                <a:solidFill>
                  <a:srgbClr val="1C2833"/>
                </a:solidFill>
                <a:latin typeface="Calibri"/>
              </a:rPr>
              <a:t>Job knowledge</a:t>
            </a:r>
          </a:p>
          <a:p>
            <a:r>
              <a:rPr sz="1250">
                <a:solidFill>
                  <a:srgbClr val="1C2833"/>
                </a:solidFill>
                <a:latin typeface="Calibri"/>
              </a:rPr>
              <a:t>what was actually drawn on this job</a:t>
            </a:r>
          </a:p>
        </p:txBody>
      </p:sp>
      <p:sp>
        <p:nvSpPr>
          <p:cNvPr id="10" name="Rounded Rectangle 9"/>
          <p:cNvSpPr/>
          <p:nvPr/>
        </p:nvSpPr>
        <p:spPr>
          <a:xfrm>
            <a:off x="594360" y="4965192"/>
            <a:ext cx="7589520" cy="749808"/>
          </a:xfrm>
          <a:prstGeom prst="roundRect">
            <a:avLst>
              <a:gd name="adj" fmla="val 12000"/>
            </a:avLst>
          </a:prstGeom>
          <a:solidFill>
            <a:srgbClr val="1F4E79"/>
          </a:solidFill>
          <a:ln>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0" tIns="73152"/>
          <a:lstStyle/>
          <a:p>
            <a:pPr algn="ctr"/>
            <a:r>
              <a:rPr b="1" sz="1700">
                <a:solidFill>
                  <a:srgbClr val="FFFFFF"/>
                </a:solidFill>
                <a:latin typeface="Calibri"/>
              </a:rPr>
              <a:t>Project config</a:t>
            </a:r>
          </a:p>
          <a:p>
            <a:r>
              <a:rPr sz="1250">
                <a:solidFill>
                  <a:srgbClr val="FFFFFF"/>
                </a:solidFill>
                <a:latin typeface="Calibri"/>
              </a:rPr>
              <a:t>the engineer's own setting, made by hand, wins last</a:t>
            </a:r>
          </a:p>
        </p:txBody>
      </p:sp>
      <p:sp>
        <p:nvSpPr>
          <p:cNvPr id="11" name="TextBox 10"/>
          <p:cNvSpPr txBox="1"/>
          <p:nvPr/>
        </p:nvSpPr>
        <p:spPr>
          <a:xfrm>
            <a:off x="8366760" y="1691640"/>
            <a:ext cx="3200400" cy="3291840"/>
          </a:xfrm>
          <a:prstGeom prst="rect">
            <a:avLst/>
          </a:prstGeom>
          <a:noFill/>
        </p:spPr>
        <p:txBody>
          <a:bodyPr wrap="square">
            <a:spAutoFit/>
          </a:bodyPr>
          <a:lstStyle/>
          <a:p>
            <a:pPr algn="l">
              <a:lnSpc>
                <a:spcPct val="125000"/>
              </a:lnSpc>
            </a:pPr>
            <a:r>
              <a:rPr sz="1350" b="0" i="0">
                <a:solidFill>
                  <a:srgbClr val="5B6B78"/>
                </a:solidFill>
                <a:latin typeface="Calibri"/>
              </a:rPr>
              <a:t>Deep-merge: maps merge key by key, lists REPLACE outright.
Deepest layer wins per key.
Re-read fresh every run -- edit the plant file, the next press sees it, no rebuild.
Every value keeps its source: which layer, which page, who said so.</a:t>
            </a:r>
          </a:p>
        </p:txBody>
      </p:sp>
      <p:sp>
        <p:nvSpPr>
          <p:cNvPr id="12" name="TextBox 11"/>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HOW IT'S BUILT</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The report as the contract</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600200"/>
            <a:ext cx="10881360" cy="4572000"/>
          </a:xfrm>
          <a:prstGeom prst="rect">
            <a:avLst/>
          </a:prstGeom>
          <a:noFill/>
        </p:spPr>
        <p:txBody>
          <a:bodyPr wrap="square">
            <a:spAutoFit/>
          </a:bodyPr>
          <a:lstStyle/>
          <a:p>
            <a:pPr algn="l" marL="201168" indent="-201168">
              <a:lnSpc>
                <a:spcPct val="112000"/>
              </a:lnSpc>
              <a:spcAft>
                <a:spcPts val="1000"/>
              </a:spcAft>
              <a:buClr>
                <a:srgbClr val="2E86C1"/>
              </a:buClr>
              <a:buFont typeface="Arial"/>
              <a:buChar char="▪"/>
            </a:pPr>
            <a:r>
              <a:rPr b="1" sz="1700">
                <a:solidFill>
                  <a:srgbClr val="1F4E79"/>
                </a:solidFill>
                <a:latin typeface="Calibri"/>
              </a:rPr>
              <a:t>Findings carry a reason  --  </a:t>
            </a:r>
            <a:r>
              <a:rPr sz="1700">
                <a:solidFill>
                  <a:srgbClr val="1C2833"/>
                </a:solidFill>
                <a:latin typeface="Calibri"/>
              </a:rPr>
              <a:t>not just a code. The text is written to be read by an engineer, not grepped by a script.</a:t>
            </a:r>
          </a:p>
          <a:p>
            <a:pPr algn="l" marL="201168" indent="-201168">
              <a:lnSpc>
                <a:spcPct val="112000"/>
              </a:lnSpc>
              <a:spcAft>
                <a:spcPts val="1000"/>
              </a:spcAft>
              <a:buClr>
                <a:srgbClr val="2E86C1"/>
              </a:buClr>
              <a:buFont typeface="Arial"/>
              <a:buChar char="▪"/>
            </a:pPr>
            <a:r>
              <a:rPr b="1" sz="1700">
                <a:solidFill>
                  <a:srgbClr val="1F4E79"/>
                </a:solidFill>
                <a:latin typeface="Calibri"/>
              </a:rPr>
              <a:t>The checklist table IS the page  --  </a:t>
            </a:r>
            <a:r>
              <a:rPr sz="1700">
                <a:solidFill>
                  <a:srgbClr val="1C2833"/>
                </a:solidFill>
                <a:latin typeface="Calibri"/>
              </a:rPr>
              <a:t>unfolded, one row per ticket that has anything to say, loudest problems first</a:t>
            </a:r>
          </a:p>
          <a:p>
            <a:pPr algn="l" marL="201168" indent="-201168">
              <a:lnSpc>
                <a:spcPct val="112000"/>
              </a:lnSpc>
              <a:spcAft>
                <a:spcPts val="1000"/>
              </a:spcAft>
              <a:buClr>
                <a:srgbClr val="2E86C1"/>
              </a:buClr>
              <a:buFont typeface="Arial"/>
              <a:buChar char="▪"/>
            </a:pPr>
            <a:r>
              <a:rPr sz="1700">
                <a:solidFill>
                  <a:srgbClr val="1C2833"/>
                </a:solidFill>
                <a:latin typeface="Calibri"/>
              </a:rPr>
              <a:t>Folding is a contract: the answer is never folded away. Everything else starts closed. A section carrying a problem opens itself.</a:t>
            </a:r>
          </a:p>
          <a:p>
            <a:pPr algn="l" marL="201168" indent="-201168">
              <a:lnSpc>
                <a:spcPct val="112000"/>
              </a:lnSpc>
              <a:spcAft>
                <a:spcPts val="1000"/>
              </a:spcAft>
              <a:buClr>
                <a:srgbClr val="2E86C1"/>
              </a:buClr>
              <a:buFont typeface="Arial"/>
              <a:buChar char="▪"/>
            </a:pPr>
            <a:r>
              <a:rPr b="1" sz="1700">
                <a:solidFill>
                  <a:srgbClr val="1F4E79"/>
                </a:solidFill>
                <a:latin typeface="Calibri"/>
              </a:rPr>
              <a:t>The reader's half of that contract  --  </a:t>
            </a:r>
            <a:r>
              <a:rPr sz="1700">
                <a:solidFill>
                  <a:srgbClr val="1C2833"/>
                </a:solidFill>
                <a:latin typeface="Calibri"/>
              </a:rPr>
              <a:t>if nothing below the tables is open, nothing needs you</a:t>
            </a:r>
          </a:p>
        </p:txBody>
      </p:sp>
      <p:sp>
        <p:nvSpPr>
          <p:cNvPr id="7" name="TextBox 6"/>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THE ALGORITHMS</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Panel Lift Check -- the panel as a beam</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600200"/>
            <a:ext cx="10881360" cy="4572000"/>
          </a:xfrm>
          <a:prstGeom prst="rect">
            <a:avLst/>
          </a:prstGeom>
          <a:noFill/>
        </p:spPr>
        <p:txBody>
          <a:bodyPr wrap="square">
            <a:spAutoFit/>
          </a:bodyPr>
          <a:lstStyle/>
          <a:p>
            <a:pPr algn="l" marL="201168" indent="-201168">
              <a:lnSpc>
                <a:spcPct val="112000"/>
              </a:lnSpc>
              <a:spcAft>
                <a:spcPts val="1000"/>
              </a:spcAft>
              <a:buClr>
                <a:srgbClr val="2E86C1"/>
              </a:buClr>
              <a:buFont typeface="Arial"/>
              <a:buChar char="▪"/>
            </a:pPr>
            <a:r>
              <a:rPr b="1" sz="1700">
                <a:solidFill>
                  <a:srgbClr val="1F4E79"/>
                </a:solidFill>
                <a:latin typeface="Calibri"/>
              </a:rPr>
              <a:t>Each stage  --  </a:t>
            </a:r>
            <a:r>
              <a:rPr sz="1700">
                <a:solidFill>
                  <a:srgbClr val="1C2833"/>
                </a:solidFill>
                <a:latin typeface="Calibri"/>
              </a:rPr>
              <a:t>stripping, transportation, erection -- is idealized as a beam, supported at that stage's rigging or insert lines</a:t>
            </a:r>
          </a:p>
          <a:p>
            <a:pPr algn="l" marL="201168" indent="-201168">
              <a:lnSpc>
                <a:spcPct val="112000"/>
              </a:lnSpc>
              <a:spcAft>
                <a:spcPts val="1000"/>
              </a:spcAft>
              <a:buClr>
                <a:srgbClr val="2E86C1"/>
              </a:buClr>
              <a:buFont typeface="Arial"/>
              <a:buChar char="▪"/>
            </a:pPr>
            <a:r>
              <a:rPr sz="1700">
                <a:solidFill>
                  <a:srgbClr val="1C2833"/>
                </a:solidFill>
                <a:latin typeface="Calibri"/>
              </a:rPr>
              <a:t>A station profile at roughly L/20, PLUS every real discontinuity: both ends, every opening edge, every pick or dunnage line, the peak and trough of shear and moment</a:t>
            </a:r>
          </a:p>
          <a:p>
            <a:pPr algn="l" marL="201168" indent="-201168">
              <a:lnSpc>
                <a:spcPct val="112000"/>
              </a:lnSpc>
              <a:spcAft>
                <a:spcPts val="1000"/>
              </a:spcAft>
              <a:buClr>
                <a:srgbClr val="2E86C1"/>
              </a:buClr>
              <a:buFont typeface="Arial"/>
              <a:buChar char="▪"/>
            </a:pPr>
            <a:r>
              <a:rPr b="1" sz="1700">
                <a:solidFill>
                  <a:srgbClr val="1F4E79"/>
                </a:solidFill>
                <a:latin typeface="Calibri"/>
              </a:rPr>
              <a:t>Element loads are integrated against Hermite shape functions  --  </a:t>
            </a:r>
            <a:r>
              <a:rPr sz="1700">
                <a:solidFill>
                  <a:srgbClr val="1C2833"/>
                </a:solidFill>
                <a:latin typeface="Calibri"/>
              </a:rPr>
              <a:t>so the computed reactions equal the integral of the applied load EXACTLY, not approximately</a:t>
            </a:r>
          </a:p>
          <a:p>
            <a:pPr algn="l" marL="201168" indent="-201168">
              <a:lnSpc>
                <a:spcPct val="112000"/>
              </a:lnSpc>
              <a:spcAft>
                <a:spcPts val="1000"/>
              </a:spcAft>
              <a:buClr>
                <a:srgbClr val="2E86C1"/>
              </a:buClr>
              <a:buFont typeface="Arial"/>
              <a:buChar char="▪"/>
            </a:pPr>
            <a:r>
              <a:rPr sz="1700">
                <a:solidFill>
                  <a:srgbClr val="1C2833"/>
                </a:solidFill>
                <a:latin typeface="Calibri"/>
              </a:rPr>
              <a:t>Checked against a published source: it reproduces every number in the ASPIRE Winter 2019 worked example, and derives PCI's 0.0214 moment coefficient from the beam solution rather than quoting it</a:t>
            </a:r>
          </a:p>
        </p:txBody>
      </p:sp>
      <p:sp>
        <p:nvSpPr>
          <p:cNvPr id="7" name="TextBox 6"/>
          <p:cNvSpPr txBox="1"/>
          <p:nvPr/>
        </p:nvSpPr>
        <p:spPr>
          <a:xfrm>
            <a:off x="548640" y="6419088"/>
            <a:ext cx="10058400" cy="320040"/>
          </a:xfrm>
          <a:prstGeom prst="rect">
            <a:avLst/>
          </a:prstGeom>
          <a:noFill/>
        </p:spPr>
        <p:txBody>
          <a:bodyPr wrap="square">
            <a:spAutoFit/>
          </a:bodyPr>
          <a:lstStyle/>
          <a:p>
            <a:pPr algn="l"/>
            <a:r>
              <a:rPr sz="1000" b="0" i="1">
                <a:solidFill>
                  <a:srgbClr val="5B6B78"/>
                </a:solidFill>
                <a:latin typeface="Calibri"/>
              </a:rPr>
              <a:t>panellift/src/panellift/statics.py, pci.py; README.md</a:t>
            </a:r>
          </a:p>
        </p:txBody>
      </p:sp>
      <p:sp>
        <p:nvSpPr>
          <p:cNvPr id="8" name="TextBox 7"/>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THE ALGORITHMS</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Panel Lift Check -- capacity, honestly approximate</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600200"/>
            <a:ext cx="10881360" cy="4572000"/>
          </a:xfrm>
          <a:prstGeom prst="rect">
            <a:avLst/>
          </a:prstGeom>
          <a:noFill/>
        </p:spPr>
        <p:txBody>
          <a:bodyPr wrap="square">
            <a:spAutoFit/>
          </a:bodyPr>
          <a:lstStyle/>
          <a:p>
            <a:pPr algn="l" marL="201168" indent="-201168">
              <a:lnSpc>
                <a:spcPct val="112000"/>
              </a:lnSpc>
              <a:spcAft>
                <a:spcPts val="1000"/>
              </a:spcAft>
              <a:buClr>
                <a:srgbClr val="2E86C1"/>
              </a:buClr>
              <a:buFont typeface="Arial"/>
              <a:buChar char="▪"/>
            </a:pPr>
            <a:r>
              <a:rPr b="1" sz="1700">
                <a:solidFill>
                  <a:srgbClr val="1F4E79"/>
                </a:solidFill>
                <a:latin typeface="Calibri"/>
              </a:rPr>
              <a:t>M_cr  --  </a:t>
            </a:r>
            <a:r>
              <a:rPr sz="1700">
                <a:solidFill>
                  <a:srgbClr val="1C2833"/>
                </a:solidFill>
                <a:latin typeface="Calibri"/>
              </a:rPr>
              <a:t>cracking moment, ACI 318-19 §24.5.2.4: S(f_r + P/A) ∓ Pe, with f_r = 7.5λ√f′c -- the CODE modulus of rupture, flagged wherever it could be confused with a handling stress allowable that happens to share the same 7.5</a:t>
            </a:r>
          </a:p>
          <a:p>
            <a:pPr algn="l" marL="201168" indent="-201168">
              <a:lnSpc>
                <a:spcPct val="112000"/>
              </a:lnSpc>
              <a:spcAft>
                <a:spcPts val="1000"/>
              </a:spcAft>
              <a:buClr>
                <a:srgbClr val="2E86C1"/>
              </a:buClr>
              <a:buFont typeface="Arial"/>
              <a:buChar char="▪"/>
            </a:pPr>
            <a:r>
              <a:rPr b="1" sz="1700">
                <a:solidFill>
                  <a:srgbClr val="1F4E79"/>
                </a:solidFill>
                <a:latin typeface="Calibri"/>
              </a:rPr>
              <a:t>φM_n  --  </a:t>
            </a:r>
            <a:r>
              <a:rPr sz="1700">
                <a:solidFill>
                  <a:srgbClr val="1C2833"/>
                </a:solidFill>
                <a:latin typeface="Calibri"/>
              </a:rPr>
              <a:t>strand-only flexure, ACI's approximate f_ps (Eq. 20.3.2.3.1) with the Whitney stress block. No mild steel in the equation, because none exists in the model to give it.</a:t>
            </a:r>
          </a:p>
          <a:p>
            <a:pPr algn="l" marL="201168" indent="-201168">
              <a:lnSpc>
                <a:spcPct val="112000"/>
              </a:lnSpc>
              <a:spcAft>
                <a:spcPts val="1000"/>
              </a:spcAft>
              <a:buClr>
                <a:srgbClr val="2E86C1"/>
              </a:buClr>
              <a:buFont typeface="Arial"/>
              <a:buChar char="▪"/>
            </a:pPr>
            <a:r>
              <a:rPr b="1" sz="1700">
                <a:solidFill>
                  <a:srgbClr val="1F4E79"/>
                </a:solidFill>
                <a:latin typeface="Calibri"/>
              </a:rPr>
              <a:t>Capacity ramps 0 → f_se over the transfer length, → f_ps at the development length  --  </a:t>
            </a:r>
            <a:r>
              <a:rPr sz="1700">
                <a:solidFill>
                  <a:srgbClr val="1C2833"/>
                </a:solidFill>
                <a:latin typeface="Calibri"/>
              </a:rPr>
              <a:t>the SAME length feeding both the stress check and the capacity check, never a second one</a:t>
            </a:r>
          </a:p>
          <a:p>
            <a:pPr algn="l" marL="201168" indent="-201168">
              <a:lnSpc>
                <a:spcPct val="112000"/>
              </a:lnSpc>
              <a:spcAft>
                <a:spcPts val="1000"/>
              </a:spcAft>
              <a:buClr>
                <a:srgbClr val="2E86C1"/>
              </a:buClr>
              <a:buFont typeface="Arial"/>
              <a:buChar char="▪"/>
            </a:pPr>
            <a:r>
              <a:rPr b="1" sz="1700">
                <a:solidFill>
                  <a:srgbClr val="1F4E79"/>
                </a:solidFill>
                <a:latin typeface="Calibri"/>
              </a:rPr>
              <a:t>The sling force is decomposed at every insert: vertical share = tension, horizontal share = V·cotθ = shear  --  </a:t>
            </a:r>
            <a:r>
              <a:rPr sz="1700">
                <a:solidFill>
                  <a:srgbClr val="1C2833"/>
                </a:solidFill>
                <a:latin typeface="Calibri"/>
              </a:rPr>
              <a:t>checked independently, deliberately with NO interaction equation</a:t>
            </a:r>
          </a:p>
        </p:txBody>
      </p:sp>
      <p:sp>
        <p:nvSpPr>
          <p:cNvPr id="7" name="TextBox 6"/>
          <p:cNvSpPr txBox="1"/>
          <p:nvPr/>
        </p:nvSpPr>
        <p:spPr>
          <a:xfrm>
            <a:off x="548640" y="6419088"/>
            <a:ext cx="10058400" cy="320040"/>
          </a:xfrm>
          <a:prstGeom prst="rect">
            <a:avLst/>
          </a:prstGeom>
          <a:noFill/>
        </p:spPr>
        <p:txBody>
          <a:bodyPr wrap="square">
            <a:spAutoFit/>
          </a:bodyPr>
          <a:lstStyle/>
          <a:p>
            <a:pPr algn="l"/>
            <a:r>
              <a:rPr sz="1000" b="0" i="1">
                <a:solidFill>
                  <a:srgbClr val="5B6B78"/>
                </a:solidFill>
                <a:latin typeface="Calibri"/>
              </a:rPr>
              <a:t>panellift/src/panellift/capacity.py, prestress.py, checks.py</a:t>
            </a:r>
          </a:p>
        </p:txBody>
      </p:sp>
      <p:sp>
        <p:nvSpPr>
          <p:cNvPr id="8" name="TextBox 7"/>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THE ALGORITHMS</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Reinforcing Suggestion -- set cover, not similarity</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600200"/>
            <a:ext cx="10881360" cy="4572000"/>
          </a:xfrm>
          <a:prstGeom prst="rect">
            <a:avLst/>
          </a:prstGeom>
          <a:noFill/>
        </p:spPr>
        <p:txBody>
          <a:bodyPr wrap="square">
            <a:spAutoFit/>
          </a:bodyPr>
          <a:lstStyle/>
          <a:p>
            <a:pPr algn="l" marL="201168" indent="-201168">
              <a:lnSpc>
                <a:spcPct val="112000"/>
              </a:lnSpc>
              <a:spcAft>
                <a:spcPts val="1000"/>
              </a:spcAft>
              <a:buClr>
                <a:srgbClr val="2E86C1"/>
              </a:buClr>
              <a:buFont typeface="Arial"/>
              <a:buChar char="▪"/>
            </a:pPr>
            <a:r>
              <a:rPr b="1" sz="1700">
                <a:solidFill>
                  <a:srgbClr val="1F4E79"/>
                </a:solidFill>
                <a:latin typeface="Calibri"/>
              </a:rPr>
              <a:t>Hard filters first  --  </a:t>
            </a:r>
            <a:r>
              <a:rPr sz="1700">
                <a:solidFill>
                  <a:srgbClr val="1C2833"/>
                </a:solidFill>
                <a:latin typeface="Calibri"/>
              </a:rPr>
              <a:t>same design family, same thickness within 0.01 in. Thickness is the strongest geometric rule: it sets the bar layout.</a:t>
            </a:r>
          </a:p>
          <a:p>
            <a:pPr algn="l" marL="201168" indent="-201168">
              <a:lnSpc>
                <a:spcPct val="112000"/>
              </a:lnSpc>
              <a:spcAft>
                <a:spcPts val="1000"/>
              </a:spcAft>
              <a:buClr>
                <a:srgbClr val="2E86C1"/>
              </a:buClr>
              <a:buFont typeface="Arial"/>
              <a:buChar char="▪"/>
            </a:pPr>
            <a:r>
              <a:rPr b="1" sz="1700">
                <a:solidFill>
                  <a:srgbClr val="1F4E79"/>
                </a:solidFill>
                <a:latin typeface="Calibri"/>
              </a:rPr>
              <a:t>Then: which SMALL COMBINATION of already-reinforced donor panels, together, accounts for every feature of this one  --  </a:t>
            </a:r>
            <a:r>
              <a:rPr sz="1700">
                <a:solidFill>
                  <a:srgbClr val="1C2833"/>
                </a:solidFill>
                <a:latin typeface="Calibri"/>
              </a:rPr>
              <a:t>a set-cover search, not a nearest-neighbor ranking</a:t>
            </a:r>
          </a:p>
          <a:p>
            <a:pPr algn="l" marL="201168" indent="-201168">
              <a:lnSpc>
                <a:spcPct val="112000"/>
              </a:lnSpc>
              <a:spcAft>
                <a:spcPts val="1000"/>
              </a:spcAft>
              <a:buClr>
                <a:srgbClr val="2E86C1"/>
              </a:buClr>
              <a:buFont typeface="Arial"/>
              <a:buChar char="▪"/>
            </a:pPr>
            <a:r>
              <a:rPr sz="1700">
                <a:solidFill>
                  <a:srgbClr val="1C2833"/>
                </a:solidFill>
                <a:latin typeface="Calibri"/>
              </a:rPr>
              <a:t>Every feature comparison happens in inches, through one small injected function judging whether one donor feature covers one target feature</a:t>
            </a:r>
          </a:p>
          <a:p>
            <a:pPr algn="l" marL="201168" indent="-201168">
              <a:lnSpc>
                <a:spcPct val="112000"/>
              </a:lnSpc>
              <a:spcAft>
                <a:spcPts val="1000"/>
              </a:spcAft>
              <a:buClr>
                <a:srgbClr val="2E86C1"/>
              </a:buClr>
              <a:buFont typeface="Arial"/>
              <a:buChar char="▪"/>
            </a:pPr>
            <a:r>
              <a:rPr sz="1700">
                <a:solidFill>
                  <a:srgbClr val="1C2833"/>
                </a:solidFill>
                <a:latin typeface="Calibri"/>
              </a:rPr>
              <a:t>Capped at 4 donors. A shortfall is NAMED, never quietly relaxed to a 5th donor or a looser match.</a:t>
            </a:r>
          </a:p>
          <a:p>
            <a:pPr algn="l" marL="201168" indent="-201168">
              <a:lnSpc>
                <a:spcPct val="112000"/>
              </a:lnSpc>
              <a:spcAft>
                <a:spcPts val="1000"/>
              </a:spcAft>
              <a:buClr>
                <a:srgbClr val="2E86C1"/>
              </a:buClr>
              <a:buFont typeface="Arial"/>
              <a:buChar char="▪"/>
            </a:pPr>
            <a:r>
              <a:rPr sz="1700">
                <a:solidFill>
                  <a:srgbClr val="1C2833"/>
                </a:solidFill>
                <a:latin typeface="Calibri"/>
              </a:rPr>
              <a:t>Openings are judged through-vs-blind by casting a line through the panel thickness and intersecting it with the concrete solid</a:t>
            </a:r>
          </a:p>
        </p:txBody>
      </p:sp>
      <p:sp>
        <p:nvSpPr>
          <p:cNvPr id="7" name="TextBox 6"/>
          <p:cNvSpPr txBox="1"/>
          <p:nvPr/>
        </p:nvSpPr>
        <p:spPr>
          <a:xfrm>
            <a:off x="548640" y="6419088"/>
            <a:ext cx="10058400" cy="320040"/>
          </a:xfrm>
          <a:prstGeom prst="rect">
            <a:avLst/>
          </a:prstGeom>
          <a:noFill/>
        </p:spPr>
        <p:txBody>
          <a:bodyPr wrap="square">
            <a:spAutoFit/>
          </a:bodyPr>
          <a:lstStyle/>
          <a:p>
            <a:pPr algn="l"/>
            <a:r>
              <a:rPr sz="1000" b="0" i="1">
                <a:solidFill>
                  <a:srgbClr val="5B6B78"/>
                </a:solidFill>
                <a:latin typeface="Calibri"/>
              </a:rPr>
              <a:t>WillTools.extension/lib/vibe/reinforcematch.py, reinforcebind.py, reinforcecore.py</a:t>
            </a:r>
          </a:p>
        </p:txBody>
      </p:sp>
      <p:sp>
        <p:nvSpPr>
          <p:cNvPr id="8" name="TextBox 7"/>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THE ALGORITHMS</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Dependencies -- and why so few</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600200"/>
            <a:ext cx="10881360" cy="4572000"/>
          </a:xfrm>
          <a:prstGeom prst="rect">
            <a:avLst/>
          </a:prstGeom>
          <a:noFill/>
        </p:spPr>
        <p:txBody>
          <a:bodyPr wrap="square">
            <a:spAutoFit/>
          </a:bodyPr>
          <a:lstStyle/>
          <a:p>
            <a:pPr algn="l" marL="201168" indent="-201168">
              <a:lnSpc>
                <a:spcPct val="112000"/>
              </a:lnSpc>
              <a:spcAft>
                <a:spcPts val="1000"/>
              </a:spcAft>
              <a:buClr>
                <a:srgbClr val="2E86C1"/>
              </a:buClr>
              <a:buFont typeface="Arial"/>
              <a:buChar char="▪"/>
            </a:pPr>
            <a:r>
              <a:rPr b="1" sz="1700">
                <a:solidFill>
                  <a:srgbClr val="1F4E79"/>
                </a:solidFill>
                <a:latin typeface="Calibri"/>
              </a:rPr>
              <a:t>Inside Revit  --  </a:t>
            </a:r>
            <a:r>
              <a:rPr sz="1700">
                <a:solidFill>
                  <a:srgbClr val="1C2833"/>
                </a:solidFill>
                <a:latin typeface="Calibri"/>
              </a:rPr>
              <a:t>Revit 2021 or newer (built against 2025.4), pyRevit 4.8+, IronPython 2.7.12. Nothing extra to install.</a:t>
            </a:r>
          </a:p>
          <a:p>
            <a:pPr algn="l" marL="201168" indent="-201168">
              <a:lnSpc>
                <a:spcPct val="112000"/>
              </a:lnSpc>
              <a:spcAft>
                <a:spcPts val="1000"/>
              </a:spcAft>
              <a:buClr>
                <a:srgbClr val="2E86C1"/>
              </a:buClr>
              <a:buFont typeface="Arial"/>
              <a:buChar char="▪"/>
            </a:pPr>
            <a:r>
              <a:rPr b="1" sz="1700">
                <a:solidFill>
                  <a:srgbClr val="1F4E79"/>
                </a:solidFill>
                <a:latin typeface="Calibri"/>
              </a:rPr>
              <a:t>Host side (tools/, tests)  --  </a:t>
            </a:r>
            <a:r>
              <a:rPr sz="1700">
                <a:solidFill>
                  <a:srgbClr val="1C2833"/>
                </a:solidFill>
                <a:latin typeface="Calibri"/>
              </a:rPr>
              <a:t>Python 3.9+, PyYAML, pytest, pymupdf. One requirements.txt.</a:t>
            </a:r>
          </a:p>
          <a:p>
            <a:pPr algn="l" marL="201168" indent="-201168">
              <a:lnSpc>
                <a:spcPct val="112000"/>
              </a:lnSpc>
              <a:spcAft>
                <a:spcPts val="1000"/>
              </a:spcAft>
              <a:buClr>
                <a:srgbClr val="2E86C1"/>
              </a:buClr>
              <a:buFont typeface="Arial"/>
              <a:buChar char="▪"/>
            </a:pPr>
            <a:r>
              <a:rPr b="1" sz="1700">
                <a:solidFill>
                  <a:srgbClr val="1F4E79"/>
                </a:solidFill>
                <a:latin typeface="Calibri"/>
              </a:rPr>
              <a:t>panellift itself  --  </a:t>
            </a:r>
            <a:r>
              <a:rPr sz="1700">
                <a:solidFill>
                  <a:srgbClr val="1C2833"/>
                </a:solidFill>
                <a:latin typeface="Calibri"/>
              </a:rPr>
              <a:t>ZERO dependencies. Standard library only. No network call, no cloud, no license needed to run the solver.</a:t>
            </a:r>
          </a:p>
          <a:p>
            <a:pPr algn="l" marL="201168" indent="-201168">
              <a:lnSpc>
                <a:spcPct val="112000"/>
              </a:lnSpc>
              <a:spcAft>
                <a:spcPts val="1000"/>
              </a:spcAft>
              <a:buClr>
                <a:srgbClr val="2E86C1"/>
              </a:buClr>
              <a:buFont typeface="Arial"/>
              <a:buChar char="▪"/>
            </a:pPr>
            <a:r>
              <a:rPr b="1" sz="1700">
                <a:solidFill>
                  <a:srgbClr val="1F4E79"/>
                </a:solidFill>
                <a:latin typeface="Calibri"/>
              </a:rPr>
              <a:t>That's not an accident  --  </a:t>
            </a:r>
            <a:r>
              <a:rPr sz="1700">
                <a:solidFill>
                  <a:srgbClr val="1C2833"/>
                </a:solidFill>
                <a:latin typeface="Calibri"/>
              </a:rPr>
              <a:t>a calculation reaching a plant has to be verifiable by anyone, on any machine, in seconds</a:t>
            </a:r>
          </a:p>
          <a:p>
            <a:pPr algn="l" marL="201168" indent="-201168">
              <a:lnSpc>
                <a:spcPct val="112000"/>
              </a:lnSpc>
              <a:spcAft>
                <a:spcPts val="1000"/>
              </a:spcAft>
              <a:buClr>
                <a:srgbClr val="2E86C1"/>
              </a:buClr>
              <a:buFont typeface="Arial"/>
              <a:buChar char="▪"/>
            </a:pPr>
            <a:r>
              <a:rPr sz="1700">
                <a:solidFill>
                  <a:srgbClr val="1C2833"/>
                </a:solidFill>
                <a:latin typeface="Calibri"/>
              </a:rPr>
              <a:t>Run today (2026-09-02): panellift 462 passed / 1 known failure (an unimplemented sandwich-panel idealization); the Revit-side suite, 2,908 passed</a:t>
            </a:r>
          </a:p>
        </p:txBody>
      </p:sp>
      <p:sp>
        <p:nvSpPr>
          <p:cNvPr id="7" name="TextBox 6"/>
          <p:cNvSpPr txBox="1"/>
          <p:nvPr/>
        </p:nvSpPr>
        <p:spPr>
          <a:xfrm>
            <a:off x="548640" y="6419088"/>
            <a:ext cx="10058400" cy="320040"/>
          </a:xfrm>
          <a:prstGeom prst="rect">
            <a:avLst/>
          </a:prstGeom>
          <a:noFill/>
        </p:spPr>
        <p:txBody>
          <a:bodyPr wrap="square">
            <a:spAutoFit/>
          </a:bodyPr>
          <a:lstStyle/>
          <a:p>
            <a:pPr algn="l"/>
            <a:r>
              <a:rPr sz="1000" b="0" i="1">
                <a:solidFill>
                  <a:srgbClr val="5B6B78"/>
                </a:solidFill>
                <a:latin typeface="Calibri"/>
              </a:rPr>
              <a:t>Verified 2026-09-02: `cd panellift &amp;&amp; python -m pytest -q`; `python -m pytest WillTools.extension/tests -q`.</a:t>
            </a:r>
          </a:p>
        </p:txBody>
      </p:sp>
      <p:sp>
        <p:nvSpPr>
          <p:cNvPr id="8" name="TextBox 7"/>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A TOUR OF THE BUTTONS</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Ticket QC</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554480"/>
            <a:ext cx="10881360" cy="1463040"/>
          </a:xfrm>
          <a:prstGeom prst="rect">
            <a:avLst/>
          </a:prstGeom>
          <a:noFill/>
        </p:spPr>
        <p:txBody>
          <a:bodyPr wrap="square">
            <a:spAutoFit/>
          </a:bodyPr>
          <a:lstStyle/>
          <a:p>
            <a:pPr algn="l" marL="201168" indent="-201168">
              <a:lnSpc>
                <a:spcPct val="112000"/>
              </a:lnSpc>
              <a:spcAft>
                <a:spcPts val="1000"/>
              </a:spcAft>
              <a:buClr>
                <a:srgbClr val="2E86C1"/>
              </a:buClr>
              <a:buFont typeface="Arial"/>
              <a:buChar char="▪"/>
            </a:pPr>
            <a:r>
              <a:rPr sz="1500">
                <a:solidFill>
                  <a:srgbClr val="1C2833"/>
                </a:solidFill>
                <a:latin typeface="Calibri"/>
              </a:rPr>
              <a:t>The flagship. Checks every issued sheet of a design against the extracted spec plus all five knowledge layers</a:t>
            </a:r>
          </a:p>
          <a:p>
            <a:pPr algn="l" marL="201168" indent="-201168">
              <a:lnSpc>
                <a:spcPct val="112000"/>
              </a:lnSpc>
              <a:spcAft>
                <a:spcPts val="1000"/>
              </a:spcAft>
              <a:buClr>
                <a:srgbClr val="2E86C1"/>
              </a:buClr>
              <a:buFont typeface="Arial"/>
              <a:buChar char="▪"/>
            </a:pPr>
            <a:r>
              <a:rPr b="1" sz="1500">
                <a:solidFill>
                  <a:srgbClr val="1F4E79"/>
                </a:solidFill>
                <a:latin typeface="Calibri"/>
              </a:rPr>
              <a:t>Runs only inside a live Revit session  --  </a:t>
            </a:r>
            <a:r>
              <a:rPr sz="1500">
                <a:solidFill>
                  <a:srgbClr val="1C2833"/>
                </a:solidFill>
                <a:latin typeface="Calibri"/>
              </a:rPr>
              <a:t>there is no host-side way to render its real page for this slide, so what follows is a plain, honest illustration of the SHAPE of its output, not a screenshot</a:t>
            </a:r>
          </a:p>
        </p:txBody>
      </p:sp>
      <p:sp>
        <p:nvSpPr>
          <p:cNvPr id="7" name="Rectangle 6"/>
          <p:cNvSpPr/>
          <p:nvPr/>
        </p:nvSpPr>
        <p:spPr>
          <a:xfrm>
            <a:off x="822960" y="3063240"/>
            <a:ext cx="10515600" cy="2880360"/>
          </a:xfrm>
          <a:prstGeom prst="rect">
            <a:avLst/>
          </a:prstGeom>
          <a:solidFill>
            <a:srgbClr val="1E2833"/>
          </a:solidFill>
          <a:ln>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wrap="square" lIns="320040" tIns="228600"/>
          <a:lstStyle/>
          <a:p>
            <a:pPr algn="ctr">
              <a:spcAft>
                <a:spcPts val="800"/>
              </a:spcAft>
            </a:pPr>
            <a:r>
              <a:rPr sz="1350" b="1">
                <a:solidFill>
                  <a:srgbClr val="9AA5B1"/>
                </a:solidFill>
                <a:latin typeface="Consolas"/>
              </a:rPr>
              <a:t>row   check                          state          note</a:t>
            </a:r>
          </a:p>
          <a:p>
            <a:pPr>
              <a:spcAft>
                <a:spcPts val="800"/>
              </a:spcAft>
            </a:pPr>
            <a:r>
              <a:rPr sz="1350" b="0">
                <a:solidFill>
                  <a:srgbClr val="6FCF97"/>
                </a:solidFill>
                <a:latin typeface="Consolas"/>
              </a:rPr>
              <a:t>2.3   unit weight                     OK</a:t>
            </a:r>
          </a:p>
          <a:p>
            <a:pPr>
              <a:spcAft>
                <a:spcPts val="800"/>
              </a:spcAft>
            </a:pPr>
            <a:r>
              <a:rPr sz="1350" b="0">
                <a:solidFill>
                  <a:srgbClr val="6FCF97"/>
                </a:solidFill>
                <a:latin typeface="Consolas"/>
              </a:rPr>
              <a:t>3.1   f′c                             OK</a:t>
            </a:r>
          </a:p>
          <a:p>
            <a:pPr>
              <a:spcAft>
                <a:spcPts val="800"/>
              </a:spcAft>
            </a:pPr>
            <a:r>
              <a:rPr sz="1350" b="0">
                <a:solidFill>
                  <a:srgbClr val="B9770E"/>
                </a:solidFill>
                <a:latin typeface="Consolas"/>
              </a:rPr>
              <a:t>4.3   jacking force                   FOR ENGINEER   IT tolerance 100 lb; job override deleted, not corrected</a:t>
            </a:r>
          </a:p>
          <a:p>
            <a:pPr>
              <a:spcAft>
                <a:spcPts val="800"/>
              </a:spcAft>
            </a:pPr>
            <a:r>
              <a:rPr sz="1350" b="0">
                <a:solidFill>
                  <a:srgbClr val="9AA5B1"/>
                </a:solidFill>
                <a:latin typeface="Consolas"/>
              </a:rPr>
              <a:t>5.4   W.W.F. designation              MUTED          no mesh on this job (dated reason on file)</a:t>
            </a:r>
          </a:p>
          <a:p>
            <a:pPr>
              <a:spcAft>
                <a:spcPts val="800"/>
              </a:spcAft>
            </a:pPr>
            <a:r>
              <a:rPr sz="1350" b="0">
                <a:solidFill>
                  <a:srgbClr val="E76F64"/>
                </a:solidFill>
                <a:latin typeface="Consolas"/>
              </a:rPr>
              <a:t>5.7   bar longer than its stock       NOT RUN        per-size stock table unreachable -- named, not guessed</a:t>
            </a:r>
          </a:p>
          <a:p>
            <a:pPr>
              <a:spcAft>
                <a:spcPts val="800"/>
              </a:spcAft>
            </a:pPr>
            <a:r>
              <a:rPr sz="1350" b="0">
                <a:solidFill>
                  <a:srgbClr val="B9770E"/>
                </a:solidFill>
                <a:latin typeface="Consolas"/>
              </a:rPr>
              <a:t>7.1   interference                    WARN           1 clash found -- engineer judgement by ruling</a:t>
            </a:r>
          </a:p>
        </p:txBody>
      </p:sp>
      <p:sp>
        <p:nvSpPr>
          <p:cNvPr id="8" name="TextBox 7"/>
          <p:cNvSpPr txBox="1"/>
          <p:nvPr/>
        </p:nvSpPr>
        <p:spPr>
          <a:xfrm>
            <a:off x="822960" y="6053328"/>
            <a:ext cx="9144000" cy="320040"/>
          </a:xfrm>
          <a:prstGeom prst="rect">
            <a:avLst/>
          </a:prstGeom>
          <a:noFill/>
        </p:spPr>
        <p:txBody>
          <a:bodyPr wrap="square">
            <a:spAutoFit/>
          </a:bodyPr>
          <a:lstStyle/>
          <a:p>
            <a:pPr algn="l"/>
            <a:r>
              <a:rPr sz="1100" b="0" i="1">
                <a:solidFill>
                  <a:srgbClr val="5B6B78"/>
                </a:solidFill>
                <a:latin typeface="Calibri"/>
              </a:rPr>
              <a:t>ILLUSTRATIVE -- a mock of the checklist row shape, not a live screenshot. Row numbers, states and notes are real vocabulary from the tool.</a:t>
            </a:r>
          </a:p>
        </p:txBody>
      </p:sp>
      <p:sp>
        <p:nvSpPr>
          <p:cNvPr id="9" name="TextBox 8"/>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A TOUR OF THE BUTTONS</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2800" b="1" i="0">
                <a:solidFill>
                  <a:srgbClr val="1C2833"/>
                </a:solidFill>
                <a:latin typeface="Calibri"/>
              </a:rPr>
              <a:t>Panel Lift Check -- the verdict</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463040"/>
            <a:ext cx="10881360" cy="1417320"/>
          </a:xfrm>
          <a:prstGeom prst="rect">
            <a:avLst/>
          </a:prstGeom>
          <a:noFill/>
        </p:spPr>
        <p:txBody>
          <a:bodyPr wrap="square">
            <a:spAutoFit/>
          </a:bodyPr>
          <a:lstStyle/>
          <a:p>
            <a:pPr algn="l" marL="201168" indent="-201168">
              <a:lnSpc>
                <a:spcPct val="112000"/>
              </a:lnSpc>
              <a:spcAft>
                <a:spcPts val="600"/>
              </a:spcAft>
              <a:buClr>
                <a:srgbClr val="2E86C1"/>
              </a:buClr>
              <a:buFont typeface="Arial"/>
              <a:buChar char="▪"/>
            </a:pPr>
            <a:r>
              <a:rPr b="1" sz="1450">
                <a:solidFill>
                  <a:srgbClr val="1F4E79"/>
                </a:solidFill>
                <a:latin typeface="Calibri"/>
              </a:rPr>
              <a:t>PCI Chapter 8 handling check: stripping, transportation, erection  --  </a:t>
            </a:r>
            <a:r>
              <a:rPr sz="1450">
                <a:solidFill>
                  <a:srgbClr val="1C2833"/>
                </a:solidFill>
                <a:latin typeface="Calibri"/>
              </a:rPr>
              <a:t>one report per piece</a:t>
            </a:r>
          </a:p>
          <a:p>
            <a:pPr algn="l" marL="201168" indent="-201168">
              <a:lnSpc>
                <a:spcPct val="112000"/>
              </a:lnSpc>
              <a:spcAft>
                <a:spcPts val="600"/>
              </a:spcAft>
              <a:buClr>
                <a:srgbClr val="2E86C1"/>
              </a:buClr>
              <a:buFont typeface="Arial"/>
              <a:buChar char="▪"/>
            </a:pPr>
            <a:r>
              <a:rPr sz="1450">
                <a:solidFill>
                  <a:srgbClr val="1C2833"/>
                </a:solidFill>
                <a:latin typeface="Calibri"/>
              </a:rPr>
              <a:t>This is a REAL run of the solver against a sanitized deck (mark and dimensions genuine, project identity scrubbed)</a:t>
            </a:r>
          </a:p>
          <a:p>
            <a:pPr algn="l" marL="201168" indent="-201168">
              <a:lnSpc>
                <a:spcPct val="112000"/>
              </a:lnSpc>
              <a:spcAft>
                <a:spcPts val="600"/>
              </a:spcAft>
              <a:buClr>
                <a:srgbClr val="2E86C1"/>
              </a:buClr>
              <a:buFont typeface="Arial"/>
              <a:buChar char="▪"/>
            </a:pPr>
            <a:r>
              <a:rPr b="1" sz="1450">
                <a:solidFill>
                  <a:srgbClr val="1F4E79"/>
                </a:solidFill>
                <a:latin typeface="Calibri"/>
              </a:rPr>
              <a:t>Three stages, each against its own tensile allowable  --  </a:t>
            </a:r>
            <a:r>
              <a:rPr sz="1450">
                <a:solidFill>
                  <a:srgbClr val="1C2833"/>
                </a:solidFill>
                <a:latin typeface="Calibri"/>
              </a:rPr>
              <a:t>erection fails here at 23% of allowable tension, which sits under a separate FAIL below</a:t>
            </a:r>
          </a:p>
        </p:txBody>
      </p:sp>
      <p:sp>
        <p:nvSpPr>
          <p:cNvPr id="7" name="Rectangle 6"/>
          <p:cNvSpPr/>
          <p:nvPr/>
        </p:nvSpPr>
        <p:spPr>
          <a:xfrm>
            <a:off x="3368939" y="3025140"/>
            <a:ext cx="5460217" cy="3139440"/>
          </a:xfrm>
          <a:prstGeom prst="rect">
            <a:avLst/>
          </a:prstGeom>
          <a:solidFill>
            <a:srgbClr val="FFFFFF"/>
          </a:solidFill>
          <a:ln w="12700">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liftcheck-header-verdict.jpg"/>
          <p:cNvPicPr>
            <a:picLocks noChangeAspect="1"/>
          </p:cNvPicPr>
          <p:nvPr/>
        </p:nvPicPr>
        <p:blipFill>
          <a:blip r:embed="rId2"/>
          <a:stretch>
            <a:fillRect/>
          </a:stretch>
        </p:blipFill>
        <p:spPr>
          <a:xfrm>
            <a:off x="3407039" y="3063240"/>
            <a:ext cx="5384017" cy="3063240"/>
          </a:xfrm>
          <a:prstGeom prst="rect">
            <a:avLst/>
          </a:prstGeom>
        </p:spPr>
      </p:pic>
      <p:sp>
        <p:nvSpPr>
          <p:cNvPr id="9" name="TextBox 8"/>
          <p:cNvSpPr txBox="1"/>
          <p:nvPr/>
        </p:nvSpPr>
        <p:spPr>
          <a:xfrm>
            <a:off x="3407039" y="6202680"/>
            <a:ext cx="5384017" cy="320040"/>
          </a:xfrm>
          <a:prstGeom prst="rect">
            <a:avLst/>
          </a:prstGeom>
          <a:noFill/>
        </p:spPr>
        <p:txBody>
          <a:bodyPr wrap="square">
            <a:spAutoFit/>
          </a:bodyPr>
          <a:lstStyle/>
          <a:p>
            <a:pPr algn="l"/>
            <a:r>
              <a:rPr sz="1100" b="0" i="1">
                <a:solidFill>
                  <a:srgbClr val="5B6B78"/>
                </a:solidFill>
                <a:latin typeface="Calibri"/>
              </a:rPr>
              <a:t>Real output — python -m panellift &lt;sanitized deck&gt; -o report.html</a:t>
            </a:r>
          </a:p>
        </p:txBody>
      </p:sp>
      <p:sp>
        <p:nvSpPr>
          <p:cNvPr id="10" name="TextBox 9"/>
          <p:cNvSpPr txBox="1"/>
          <p:nvPr/>
        </p:nvSpPr>
        <p:spPr>
          <a:xfrm>
            <a:off x="548640" y="6565392"/>
            <a:ext cx="10515600" cy="274320"/>
          </a:xfrm>
          <a:prstGeom prst="rect">
            <a:avLst/>
          </a:prstGeom>
          <a:noFill/>
        </p:spPr>
        <p:txBody>
          <a:bodyPr wrap="square">
            <a:spAutoFit/>
          </a:bodyPr>
          <a:lstStyle/>
          <a:p>
            <a:pPr algn="l"/>
            <a:r>
              <a:rPr sz="950" b="0" i="1">
                <a:solidFill>
                  <a:srgbClr val="5B6B78"/>
                </a:solidFill>
                <a:latin typeface="Calibri"/>
              </a:rPr>
              <a:t>Sanitized from a real sweep deck. source.model set to “sample_job.rvt”; hardware family names replaced with a generic vendor token.</a:t>
            </a:r>
          </a:p>
        </p:txBody>
      </p:sp>
      <p:sp>
        <p:nvSpPr>
          <p:cNvPr id="11" name="TextBox 10"/>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A TOUR OF THE BUTTONS</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2800" b="1" i="0">
                <a:solidFill>
                  <a:srgbClr val="1C2833"/>
                </a:solidFill>
                <a:latin typeface="Calibri"/>
              </a:rPr>
              <a:t>Panel Lift Check -- the station table</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463040"/>
            <a:ext cx="10881360" cy="1417320"/>
          </a:xfrm>
          <a:prstGeom prst="rect">
            <a:avLst/>
          </a:prstGeom>
          <a:noFill/>
        </p:spPr>
        <p:txBody>
          <a:bodyPr wrap="square">
            <a:spAutoFit/>
          </a:bodyPr>
          <a:lstStyle/>
          <a:p>
            <a:pPr algn="l" marL="201168" indent="-201168">
              <a:lnSpc>
                <a:spcPct val="112000"/>
              </a:lnSpc>
              <a:spcAft>
                <a:spcPts val="600"/>
              </a:spcAft>
              <a:buClr>
                <a:srgbClr val="2E86C1"/>
              </a:buClr>
              <a:buFont typeface="Arial"/>
              <a:buChar char="▪"/>
            </a:pPr>
            <a:r>
              <a:rPr b="1" sz="1450">
                <a:solidFill>
                  <a:srgbClr val="1F4E79"/>
                </a:solidFill>
                <a:latin typeface="Calibri"/>
              </a:rPr>
              <a:t>M/φM_n and V/φV_n at every station  --  </a:t>
            </a:r>
            <a:r>
              <a:rPr sz="1450">
                <a:solidFill>
                  <a:srgbClr val="1C2833"/>
                </a:solidFill>
                <a:latin typeface="Calibri"/>
              </a:rPr>
              <a:t>the real engineering notation, not a simplified summary</a:t>
            </a:r>
          </a:p>
          <a:p>
            <a:pPr algn="l" marL="201168" indent="-201168">
              <a:lnSpc>
                <a:spcPct val="112000"/>
              </a:lnSpc>
              <a:spcAft>
                <a:spcPts val="600"/>
              </a:spcAft>
              <a:buClr>
                <a:srgbClr val="2E86C1"/>
              </a:buClr>
              <a:buFont typeface="Arial"/>
              <a:buChar char="▪"/>
            </a:pPr>
            <a:r>
              <a:rPr b="1" sz="1450">
                <a:solidFill>
                  <a:srgbClr val="1F4E79"/>
                </a:solidFill>
                <a:latin typeface="Calibri"/>
              </a:rPr>
              <a:t>Thinned by stride, but never at the cost of what matters: both ends, every opening edge, every pick line, and the GOVERNING station  --  </a:t>
            </a:r>
            <a:r>
              <a:rPr sz="1450">
                <a:solidFill>
                  <a:srgbClr val="1C2833"/>
                </a:solidFill>
                <a:latin typeface="Calibri"/>
              </a:rPr>
              <a:t>tinted, bold, and named</a:t>
            </a:r>
          </a:p>
          <a:p>
            <a:pPr algn="l" marL="201168" indent="-201168">
              <a:lnSpc>
                <a:spcPct val="112000"/>
              </a:lnSpc>
              <a:spcAft>
                <a:spcPts val="600"/>
              </a:spcAft>
              <a:buClr>
                <a:srgbClr val="2E86C1"/>
              </a:buClr>
              <a:buFont typeface="Arial"/>
              <a:buChar char="▪"/>
            </a:pPr>
            <a:r>
              <a:rPr sz="1450">
                <a:solidFill>
                  <a:srgbClr val="1C2833"/>
                </a:solidFill>
                <a:latin typeface="Calibri"/>
              </a:rPr>
              <a:t>25 rows shown out of 2,002 computed. Nothing that matters got thinned away.</a:t>
            </a:r>
          </a:p>
        </p:txBody>
      </p:sp>
      <p:sp>
        <p:nvSpPr>
          <p:cNvPr id="7" name="Rectangle 6"/>
          <p:cNvSpPr/>
          <p:nvPr/>
        </p:nvSpPr>
        <p:spPr>
          <a:xfrm>
            <a:off x="3368939" y="3025140"/>
            <a:ext cx="5460217" cy="3139440"/>
          </a:xfrm>
          <a:prstGeom prst="rect">
            <a:avLst/>
          </a:prstGeom>
          <a:solidFill>
            <a:srgbClr val="FFFFFF"/>
          </a:solidFill>
          <a:ln w="12700">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liftcheck-station-table.jpg"/>
          <p:cNvPicPr>
            <a:picLocks noChangeAspect="1"/>
          </p:cNvPicPr>
          <p:nvPr/>
        </p:nvPicPr>
        <p:blipFill>
          <a:blip r:embed="rId2"/>
          <a:stretch>
            <a:fillRect/>
          </a:stretch>
        </p:blipFill>
        <p:spPr>
          <a:xfrm>
            <a:off x="3407039" y="3063240"/>
            <a:ext cx="5384017" cy="3063240"/>
          </a:xfrm>
          <a:prstGeom prst="rect">
            <a:avLst/>
          </a:prstGeom>
        </p:spPr>
      </p:pic>
      <p:sp>
        <p:nvSpPr>
          <p:cNvPr id="9" name="TextBox 8"/>
          <p:cNvSpPr txBox="1"/>
          <p:nvPr/>
        </p:nvSpPr>
        <p:spPr>
          <a:xfrm>
            <a:off x="3407039" y="6202680"/>
            <a:ext cx="5384017" cy="320040"/>
          </a:xfrm>
          <a:prstGeom prst="rect">
            <a:avLst/>
          </a:prstGeom>
          <a:noFill/>
        </p:spPr>
        <p:txBody>
          <a:bodyPr wrap="square">
            <a:spAutoFit/>
          </a:bodyPr>
          <a:lstStyle/>
          <a:p>
            <a:pPr algn="l"/>
            <a:r>
              <a:rPr sz="1100" b="0" i="1">
                <a:solidFill>
                  <a:srgbClr val="5B6B78"/>
                </a:solidFill>
                <a:latin typeface="Calibri"/>
              </a:rPr>
              <a:t>Real output — the governing station (x = 6.96 ft) is tinted and bold in the source HTML</a:t>
            </a:r>
          </a:p>
        </p:txBody>
      </p:sp>
      <p:sp>
        <p:nvSpPr>
          <p:cNvPr id="10" name="TextBox 9"/>
          <p:cNvSpPr txBox="1"/>
          <p:nvPr/>
        </p:nvSpPr>
        <p:spPr>
          <a:xfrm>
            <a:off x="548640" y="6565392"/>
            <a:ext cx="10515600" cy="274320"/>
          </a:xfrm>
          <a:prstGeom prst="rect">
            <a:avLst/>
          </a:prstGeom>
          <a:noFill/>
        </p:spPr>
        <p:txBody>
          <a:bodyPr wrap="square">
            <a:spAutoFit/>
          </a:bodyPr>
          <a:lstStyle/>
          <a:p>
            <a:pPr algn="l"/>
            <a:r>
              <a:rPr sz="950" b="0" i="1">
                <a:solidFill>
                  <a:srgbClr val="5B6B78"/>
                </a:solidFill>
                <a:latin typeface="Calibri"/>
              </a:rPr>
              <a:t>Same sanitized run, erection stage, Station Table section.</a:t>
            </a:r>
          </a:p>
        </p:txBody>
      </p:sp>
      <p:sp>
        <p:nvSpPr>
          <p:cNvPr id="11" name="TextBox 10"/>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A TOUR OF THE BUTTONS</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2800" b="1" i="0">
                <a:solidFill>
                  <a:srgbClr val="1C2833"/>
                </a:solidFill>
                <a:latin typeface="Calibri"/>
              </a:rPr>
              <a:t>Panel Lift Check -- a FAIL, decomposed</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463040"/>
            <a:ext cx="10881360" cy="1417320"/>
          </a:xfrm>
          <a:prstGeom prst="rect">
            <a:avLst/>
          </a:prstGeom>
          <a:noFill/>
        </p:spPr>
        <p:txBody>
          <a:bodyPr wrap="square">
            <a:spAutoFit/>
          </a:bodyPr>
          <a:lstStyle/>
          <a:p>
            <a:pPr algn="l" marL="201168" indent="-201168">
              <a:lnSpc>
                <a:spcPct val="112000"/>
              </a:lnSpc>
              <a:spcAft>
                <a:spcPts val="600"/>
              </a:spcAft>
              <a:buClr>
                <a:srgbClr val="2E86C1"/>
              </a:buClr>
              <a:buFont typeface="Arial"/>
              <a:buChar char="▪"/>
            </a:pPr>
            <a:r>
              <a:rPr b="1" sz="1450">
                <a:solidFill>
                  <a:srgbClr val="1F4E79"/>
                </a:solidFill>
                <a:latin typeface="Calibri"/>
              </a:rPr>
              <a:t>Every insert check decomposes the sling force: vertical share = tension, horizontal share (V·cotθ) = shear  --  </a:t>
            </a:r>
            <a:r>
              <a:rPr sz="1450">
                <a:solidFill>
                  <a:srgbClr val="1C2833"/>
                </a:solidFill>
                <a:latin typeface="Calibri"/>
              </a:rPr>
              <a:t>checked against each capacity independently</a:t>
            </a:r>
          </a:p>
          <a:p>
            <a:pPr algn="l" marL="201168" indent="-201168">
              <a:lnSpc>
                <a:spcPct val="112000"/>
              </a:lnSpc>
              <a:spcAft>
                <a:spcPts val="600"/>
              </a:spcAft>
              <a:buClr>
                <a:srgbClr val="2E86C1"/>
              </a:buClr>
              <a:buFont typeface="Arial"/>
              <a:buChar char="▪"/>
            </a:pPr>
            <a:r>
              <a:rPr b="1" sz="1450">
                <a:solidFill>
                  <a:srgbClr val="1F4E79"/>
                </a:solidFill>
                <a:latin typeface="Calibri"/>
              </a:rPr>
              <a:t>This finding is real and unmodified: 4 anchors standing plumb, 8,660 lb each of a 34,638 lb piece, against a 7,690 lb tension rating  --  </a:t>
            </a:r>
            <a:r>
              <a:rPr sz="1450">
                <a:solidFill>
                  <a:srgbClr val="1C2833"/>
                </a:solidFill>
                <a:latin typeface="Calibri"/>
              </a:rPr>
              <a:t>113%</a:t>
            </a:r>
          </a:p>
          <a:p>
            <a:pPr algn="l" marL="201168" indent="-201168">
              <a:lnSpc>
                <a:spcPct val="112000"/>
              </a:lnSpc>
              <a:spcAft>
                <a:spcPts val="600"/>
              </a:spcAft>
              <a:buClr>
                <a:srgbClr val="2E86C1"/>
              </a:buClr>
              <a:buFont typeface="Arial"/>
              <a:buChar char="▪"/>
            </a:pPr>
            <a:r>
              <a:rPr b="1" sz="1450">
                <a:solidFill>
                  <a:srgbClr val="1F4E79"/>
                </a:solidFill>
                <a:latin typeface="Calibri"/>
              </a:rPr>
              <a:t>Over 1.0 renders FAIL. The report says so and stops there  --  </a:t>
            </a:r>
            <a:r>
              <a:rPr sz="1450">
                <a:solidFill>
                  <a:srgbClr val="1C2833"/>
                </a:solidFill>
                <a:latin typeface="Calibri"/>
              </a:rPr>
              <a:t>it does not discount it, round it down, or soften the language</a:t>
            </a:r>
          </a:p>
        </p:txBody>
      </p:sp>
      <p:sp>
        <p:nvSpPr>
          <p:cNvPr id="7" name="Rectangle 6"/>
          <p:cNvSpPr/>
          <p:nvPr/>
        </p:nvSpPr>
        <p:spPr>
          <a:xfrm>
            <a:off x="3368939" y="3025140"/>
            <a:ext cx="5460217" cy="3139440"/>
          </a:xfrm>
          <a:prstGeom prst="rect">
            <a:avLst/>
          </a:prstGeom>
          <a:solidFill>
            <a:srgbClr val="FFFFFF"/>
          </a:solidFill>
          <a:ln w="12700">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liftcheck-fail-decomposed.jpg"/>
          <p:cNvPicPr>
            <a:picLocks noChangeAspect="1"/>
          </p:cNvPicPr>
          <p:nvPr/>
        </p:nvPicPr>
        <p:blipFill>
          <a:blip r:embed="rId2"/>
          <a:stretch>
            <a:fillRect/>
          </a:stretch>
        </p:blipFill>
        <p:spPr>
          <a:xfrm>
            <a:off x="3407039" y="3063240"/>
            <a:ext cx="5384017" cy="3063240"/>
          </a:xfrm>
          <a:prstGeom prst="rect">
            <a:avLst/>
          </a:prstGeom>
        </p:spPr>
      </p:pic>
      <p:sp>
        <p:nvSpPr>
          <p:cNvPr id="9" name="TextBox 8"/>
          <p:cNvSpPr txBox="1"/>
          <p:nvPr/>
        </p:nvSpPr>
        <p:spPr>
          <a:xfrm>
            <a:off x="3407039" y="6202680"/>
            <a:ext cx="5384017" cy="320040"/>
          </a:xfrm>
          <a:prstGeom prst="rect">
            <a:avLst/>
          </a:prstGeom>
          <a:noFill/>
        </p:spPr>
        <p:txBody>
          <a:bodyPr wrap="square">
            <a:spAutoFit/>
          </a:bodyPr>
          <a:lstStyle/>
          <a:p>
            <a:pPr algn="l"/>
            <a:r>
              <a:rPr sz="1100" b="0" i="1">
                <a:solidFill>
                  <a:srgbClr val="5B6B78"/>
                </a:solidFill>
                <a:latin typeface="Calibri"/>
              </a:rPr>
              <a:t>Real output — the PLUMB finding, unmodified engineering numbers</a:t>
            </a:r>
          </a:p>
        </p:txBody>
      </p:sp>
      <p:sp>
        <p:nvSpPr>
          <p:cNvPr id="10" name="TextBox 9"/>
          <p:cNvSpPr txBox="1"/>
          <p:nvPr/>
        </p:nvSpPr>
        <p:spPr>
          <a:xfrm>
            <a:off x="548640" y="6565392"/>
            <a:ext cx="10515600" cy="274320"/>
          </a:xfrm>
          <a:prstGeom prst="rect">
            <a:avLst/>
          </a:prstGeom>
          <a:noFill/>
        </p:spPr>
        <p:txBody>
          <a:bodyPr wrap="square">
            <a:spAutoFit/>
          </a:bodyPr>
          <a:lstStyle/>
          <a:p>
            <a:pPr algn="l"/>
            <a:r>
              <a:rPr sz="950" b="0" i="1">
                <a:solidFill>
                  <a:srgbClr val="5B6B78"/>
                </a:solidFill>
                <a:latin typeface="Calibri"/>
              </a:rPr>
              <a:t>Same sanitized run, erection stage → Checks section. Family names replaced with a generic vendor token before capture.</a:t>
            </a:r>
          </a:p>
        </p:txBody>
      </p:sp>
      <p:sp>
        <p:nvSpPr>
          <p:cNvPr id="11" name="TextBox 10"/>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A TOUR OF THE BUTTONS</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Reinforcing Suggestion</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554480"/>
            <a:ext cx="10881360" cy="1234440"/>
          </a:xfrm>
          <a:prstGeom prst="rect">
            <a:avLst/>
          </a:prstGeom>
          <a:noFill/>
        </p:spPr>
        <p:txBody>
          <a:bodyPr wrap="square">
            <a:spAutoFit/>
          </a:bodyPr>
          <a:lstStyle/>
          <a:p>
            <a:pPr algn="l" marL="201168" indent="-201168">
              <a:lnSpc>
                <a:spcPct val="112000"/>
              </a:lnSpc>
              <a:spcAft>
                <a:spcPts val="1000"/>
              </a:spcAft>
              <a:buClr>
                <a:srgbClr val="2E86C1"/>
              </a:buClr>
              <a:buFont typeface="Arial"/>
              <a:buChar char="▪"/>
            </a:pPr>
            <a:r>
              <a:rPr b="1" sz="1500">
                <a:solidFill>
                  <a:srgbClr val="1F4E79"/>
                </a:solidFill>
                <a:latin typeface="Calibri"/>
              </a:rPr>
              <a:t>Finds the smallest set of already-reinforced panels that, pieced together, cover every feature of this one  --  </a:t>
            </a:r>
            <a:r>
              <a:rPr sz="1500">
                <a:solidFill>
                  <a:srgbClr val="1C2833"/>
                </a:solidFill>
                <a:latin typeface="Calibri"/>
              </a:rPr>
              <a:t>see the algorithm slide</a:t>
            </a:r>
          </a:p>
          <a:p>
            <a:pPr algn="l" marL="201168" indent="-201168">
              <a:lnSpc>
                <a:spcPct val="112000"/>
              </a:lnSpc>
              <a:spcAft>
                <a:spcPts val="1000"/>
              </a:spcAft>
              <a:buClr>
                <a:srgbClr val="2E86C1"/>
              </a:buClr>
              <a:buFont typeface="Arial"/>
              <a:buChar char="▪"/>
            </a:pPr>
            <a:r>
              <a:rPr sz="1500">
                <a:solidFill>
                  <a:srgbClr val="1C2833"/>
                </a:solidFill>
                <a:latin typeface="Calibri"/>
              </a:rPr>
              <a:t>Also runs only inside Revit. What follows is an illustrative mock of the ranked-donor table's SHAPE, not a real job's output</a:t>
            </a:r>
          </a:p>
        </p:txBody>
      </p:sp>
      <p:graphicFrame>
        <p:nvGraphicFramePr>
          <p:cNvPr id="7" name="Table 6"/>
          <p:cNvGraphicFramePr>
            <a:graphicFrameLocks noGrp="1"/>
          </p:cNvGraphicFramePr>
          <p:nvPr/>
        </p:nvGraphicFramePr>
        <p:xfrm>
          <a:off x="822960" y="2880360"/>
          <a:ext cx="10515600" cy="2606040"/>
        </p:xfrm>
        <a:graphic>
          <a:graphicData uri="http://schemas.openxmlformats.org/drawingml/2006/table">
            <a:tbl>
              <a:tblPr firstRow="1" bandRow="1">
                <a:tableStyleId>{5C22544A-7EE6-4342-B048-85BDC9FD1C3A}</a:tableStyleId>
              </a:tblPr>
              <a:tblGrid>
                <a:gridCol w="2628900"/>
                <a:gridCol w="2628900"/>
                <a:gridCol w="2628900"/>
                <a:gridCol w="2628900"/>
              </a:tblGrid>
              <a:tr h="521208">
                <a:tc>
                  <a:txBody>
                    <a:bodyPr/>
                    <a:lstStyle/>
                    <a:p>
                      <a:r>
                        <a:rPr b="1" sz="1300">
                          <a:solidFill>
                            <a:srgbClr val="FFFFFF"/>
                          </a:solidFill>
                          <a:latin typeface="Calibri"/>
                        </a:rPr>
                        <a:t>donor</a:t>
                      </a:r>
                    </a:p>
                  </a:txBody>
                  <a:tcPr>
                    <a:solidFill>
                      <a:srgbClr val="1F4E79"/>
                    </a:solidFill>
                  </a:tcPr>
                </a:tc>
                <a:tc>
                  <a:txBody>
                    <a:bodyPr/>
                    <a:lstStyle/>
                    <a:p>
                      <a:r>
                        <a:rPr b="1" sz="1300">
                          <a:solidFill>
                            <a:srgbClr val="FFFFFF"/>
                          </a:solidFill>
                          <a:latin typeface="Calibri"/>
                        </a:rPr>
                        <a:t>coverage</a:t>
                      </a:r>
                    </a:p>
                  </a:txBody>
                  <a:tcPr>
                    <a:solidFill>
                      <a:srgbClr val="1F4E79"/>
                    </a:solidFill>
                  </a:tcPr>
                </a:tc>
                <a:tc>
                  <a:txBody>
                    <a:bodyPr/>
                    <a:lstStyle/>
                    <a:p>
                      <a:r>
                        <a:rPr b="1" sz="1300">
                          <a:solidFill>
                            <a:srgbClr val="FFFFFF"/>
                          </a:solidFill>
                          <a:latin typeface="Calibri"/>
                        </a:rPr>
                        <a:t>exactness</a:t>
                      </a:r>
                    </a:p>
                  </a:txBody>
                  <a:tcPr>
                    <a:solidFill>
                      <a:srgbClr val="1F4E79"/>
                    </a:solidFill>
                  </a:tcPr>
                </a:tc>
                <a:tc>
                  <a:txBody>
                    <a:bodyPr/>
                    <a:lstStyle/>
                    <a:p>
                      <a:r>
                        <a:rPr b="1" sz="1300">
                          <a:solidFill>
                            <a:srgbClr val="FFFFFF"/>
                          </a:solidFill>
                          <a:latin typeface="Calibri"/>
                        </a:rPr>
                        <a:t>features covered</a:t>
                      </a:r>
                    </a:p>
                  </a:txBody>
                  <a:tcPr>
                    <a:solidFill>
                      <a:srgbClr val="1F4E79"/>
                    </a:solidFill>
                  </a:tcPr>
                </a:tc>
              </a:tr>
              <a:tr h="521208">
                <a:tc>
                  <a:txBody>
                    <a:bodyPr/>
                    <a:lstStyle/>
                    <a:p>
                      <a:r>
                        <a:rPr sz="1250">
                          <a:solidFill>
                            <a:srgbClr val="1C2833"/>
                          </a:solidFill>
                          <a:latin typeface="Consolas"/>
                        </a:rPr>
                        <a:t>WP2.0-R14</a:t>
                      </a:r>
                    </a:p>
                  </a:txBody>
                  <a:tcPr>
                    <a:solidFill>
                      <a:srgbClr val="F4F6F8"/>
                    </a:solidFill>
                  </a:tcPr>
                </a:tc>
                <a:tc>
                  <a:txBody>
                    <a:bodyPr/>
                    <a:lstStyle/>
                    <a:p>
                      <a:r>
                        <a:rPr sz="1250">
                          <a:solidFill>
                            <a:srgbClr val="1C2833"/>
                          </a:solidFill>
                          <a:latin typeface="Calibri"/>
                        </a:rPr>
                        <a:t>100%</a:t>
                      </a:r>
                    </a:p>
                  </a:txBody>
                  <a:tcPr>
                    <a:solidFill>
                      <a:srgbClr val="F4F6F8"/>
                    </a:solidFill>
                  </a:tcPr>
                </a:tc>
                <a:tc>
                  <a:txBody>
                    <a:bodyPr/>
                    <a:lstStyle/>
                    <a:p>
                      <a:r>
                        <a:rPr sz="1250">
                          <a:solidFill>
                            <a:srgbClr val="1C2833"/>
                          </a:solidFill>
                          <a:latin typeface="Calibri"/>
                        </a:rPr>
                        <a:t>exact (0.00″ off)</a:t>
                      </a:r>
                    </a:p>
                  </a:txBody>
                  <a:tcPr>
                    <a:solidFill>
                      <a:srgbClr val="F4F6F8"/>
                    </a:solidFill>
                  </a:tcPr>
                </a:tc>
                <a:tc>
                  <a:txBody>
                    <a:bodyPr/>
                    <a:lstStyle/>
                    <a:p>
                      <a:r>
                        <a:rPr sz="1250">
                          <a:solidFill>
                            <a:srgbClr val="1C2833"/>
                          </a:solidFill>
                          <a:latin typeface="Calibri"/>
                        </a:rPr>
                        <a:t>2 openings, 1 blockout, corner recess</a:t>
                      </a:r>
                    </a:p>
                  </a:txBody>
                  <a:tcPr>
                    <a:solidFill>
                      <a:srgbClr val="F4F6F8"/>
                    </a:solidFill>
                  </a:tcPr>
                </a:tc>
              </a:tr>
              <a:tr h="521208">
                <a:tc>
                  <a:txBody>
                    <a:bodyPr/>
                    <a:lstStyle/>
                    <a:p>
                      <a:r>
                        <a:rPr sz="1250">
                          <a:solidFill>
                            <a:srgbClr val="1C2833"/>
                          </a:solidFill>
                          <a:latin typeface="Consolas"/>
                        </a:rPr>
                        <a:t>WP2.0-R09</a:t>
                      </a:r>
                    </a:p>
                  </a:txBody>
                  <a:tcPr>
                    <a:solidFill>
                      <a:srgbClr val="FFFFFF"/>
                    </a:solidFill>
                  </a:tcPr>
                </a:tc>
                <a:tc>
                  <a:txBody>
                    <a:bodyPr/>
                    <a:lstStyle/>
                    <a:p>
                      <a:r>
                        <a:rPr sz="1250">
                          <a:solidFill>
                            <a:srgbClr val="1C2833"/>
                          </a:solidFill>
                          <a:latin typeface="Calibri"/>
                        </a:rPr>
                        <a:t>78%</a:t>
                      </a:r>
                    </a:p>
                  </a:txBody>
                  <a:tcPr>
                    <a:solidFill>
                      <a:srgbClr val="FFFFFF"/>
                    </a:solidFill>
                  </a:tcPr>
                </a:tc>
                <a:tc>
                  <a:txBody>
                    <a:bodyPr/>
                    <a:lstStyle/>
                    <a:p>
                      <a:r>
                        <a:rPr sz="1250">
                          <a:solidFill>
                            <a:srgbClr val="1C2833"/>
                          </a:solidFill>
                          <a:latin typeface="Calibri"/>
                        </a:rPr>
                        <a:t>close (0.35″ off)</a:t>
                      </a:r>
                    </a:p>
                  </a:txBody>
                  <a:tcPr>
                    <a:solidFill>
                      <a:srgbClr val="FFFFFF"/>
                    </a:solidFill>
                  </a:tcPr>
                </a:tc>
                <a:tc>
                  <a:txBody>
                    <a:bodyPr/>
                    <a:lstStyle/>
                    <a:p>
                      <a:r>
                        <a:rPr sz="1250">
                          <a:solidFill>
                            <a:srgbClr val="1C2833"/>
                          </a:solidFill>
                          <a:latin typeface="Calibri"/>
                        </a:rPr>
                        <a:t>2 openings, edge notch</a:t>
                      </a:r>
                    </a:p>
                  </a:txBody>
                  <a:tcPr>
                    <a:solidFill>
                      <a:srgbClr val="FFFFFF"/>
                    </a:solidFill>
                  </a:tcPr>
                </a:tc>
              </a:tr>
              <a:tr h="521208">
                <a:tc>
                  <a:txBody>
                    <a:bodyPr/>
                    <a:lstStyle/>
                    <a:p>
                      <a:r>
                        <a:rPr sz="1250">
                          <a:solidFill>
                            <a:srgbClr val="1C2833"/>
                          </a:solidFill>
                          <a:latin typeface="Consolas"/>
                        </a:rPr>
                        <a:t>WP2.0-R31</a:t>
                      </a:r>
                    </a:p>
                  </a:txBody>
                  <a:tcPr>
                    <a:solidFill>
                      <a:srgbClr val="F4F6F8"/>
                    </a:solidFill>
                  </a:tcPr>
                </a:tc>
                <a:tc>
                  <a:txBody>
                    <a:bodyPr/>
                    <a:lstStyle/>
                    <a:p>
                      <a:r>
                        <a:rPr sz="1250">
                          <a:solidFill>
                            <a:srgbClr val="1C2833"/>
                          </a:solidFill>
                          <a:latin typeface="Calibri"/>
                        </a:rPr>
                        <a:t>46%</a:t>
                      </a:r>
                    </a:p>
                  </a:txBody>
                  <a:tcPr>
                    <a:solidFill>
                      <a:srgbClr val="F4F6F8"/>
                    </a:solidFill>
                  </a:tcPr>
                </a:tc>
                <a:tc>
                  <a:txBody>
                    <a:bodyPr/>
                    <a:lstStyle/>
                    <a:p>
                      <a:r>
                        <a:rPr sz="1250">
                          <a:solidFill>
                            <a:srgbClr val="1C2833"/>
                          </a:solidFill>
                          <a:latin typeface="Calibri"/>
                        </a:rPr>
                        <a:t>close (0.40″ off)</a:t>
                      </a:r>
                    </a:p>
                  </a:txBody>
                  <a:tcPr>
                    <a:solidFill>
                      <a:srgbClr val="F4F6F8"/>
                    </a:solidFill>
                  </a:tcPr>
                </a:tc>
                <a:tc>
                  <a:txBody>
                    <a:bodyPr/>
                    <a:lstStyle/>
                    <a:p>
                      <a:r>
                        <a:rPr sz="1250">
                          <a:solidFill>
                            <a:srgbClr val="1C2833"/>
                          </a:solidFill>
                          <a:latin typeface="Calibri"/>
                        </a:rPr>
                        <a:t>1 blockout, corner recess</a:t>
                      </a:r>
                    </a:p>
                  </a:txBody>
                  <a:tcPr>
                    <a:solidFill>
                      <a:srgbClr val="F4F6F8"/>
                    </a:solidFill>
                  </a:tcPr>
                </a:tc>
              </a:tr>
              <a:tr h="521208">
                <a:tc>
                  <a:txBody>
                    <a:bodyPr/>
                    <a:lstStyle/>
                    <a:p>
                      <a:r>
                        <a:rPr sz="1250">
                          <a:solidFill>
                            <a:srgbClr val="1C2833"/>
                          </a:solidFill>
                          <a:latin typeface="Consolas"/>
                        </a:rPr>
                        <a:t>— shortfall —</a:t>
                      </a:r>
                    </a:p>
                  </a:txBody>
                  <a:tcPr>
                    <a:solidFill>
                      <a:srgbClr val="FFFFFF"/>
                    </a:solidFill>
                  </a:tcPr>
                </a:tc>
                <a:tc>
                  <a:txBody>
                    <a:bodyPr/>
                    <a:lstStyle/>
                    <a:p>
                      <a:r>
                        <a:rPr sz="1250">
                          <a:solidFill>
                            <a:srgbClr val="1C2833"/>
                          </a:solidFill>
                          <a:latin typeface="Calibri"/>
                        </a:rPr>
                        <a:t>—</a:t>
                      </a:r>
                    </a:p>
                  </a:txBody>
                  <a:tcPr>
                    <a:solidFill>
                      <a:srgbClr val="FFFFFF"/>
                    </a:solidFill>
                  </a:tcPr>
                </a:tc>
                <a:tc>
                  <a:txBody>
                    <a:bodyPr/>
                    <a:lstStyle/>
                    <a:p>
                      <a:r>
                        <a:rPr sz="1250">
                          <a:solidFill>
                            <a:srgbClr val="1C2833"/>
                          </a:solidFill>
                          <a:latin typeface="Calibri"/>
                        </a:rPr>
                        <a:t>—</a:t>
                      </a:r>
                    </a:p>
                  </a:txBody>
                  <a:tcPr>
                    <a:solidFill>
                      <a:srgbClr val="FFFFFF"/>
                    </a:solidFill>
                  </a:tcPr>
                </a:tc>
                <a:tc>
                  <a:txBody>
                    <a:bodyPr/>
                    <a:lstStyle/>
                    <a:p>
                      <a:r>
                        <a:rPr sz="1250">
                          <a:solidFill>
                            <a:srgbClr val="1C2833"/>
                          </a:solidFill>
                          <a:latin typeface="Calibri"/>
                        </a:rPr>
                        <a:t>1 small notch: no donor covers it -- named, not hidden</a:t>
                      </a:r>
                    </a:p>
                  </a:txBody>
                  <a:tcPr>
                    <a:solidFill>
                      <a:srgbClr val="FFFFFF"/>
                    </a:solidFill>
                  </a:tcPr>
                </a:tc>
              </a:tr>
            </a:tbl>
          </a:graphicData>
        </a:graphic>
      </p:graphicFrame>
      <p:sp>
        <p:nvSpPr>
          <p:cNvPr id="8" name="TextBox 7"/>
          <p:cNvSpPr txBox="1"/>
          <p:nvPr/>
        </p:nvSpPr>
        <p:spPr>
          <a:xfrm>
            <a:off x="822960" y="5623560"/>
            <a:ext cx="9144000" cy="320040"/>
          </a:xfrm>
          <a:prstGeom prst="rect">
            <a:avLst/>
          </a:prstGeom>
          <a:noFill/>
        </p:spPr>
        <p:txBody>
          <a:bodyPr wrap="square">
            <a:spAutoFit/>
          </a:bodyPr>
          <a:lstStyle/>
          <a:p>
            <a:pPr algn="l"/>
            <a:r>
              <a:rPr sz="1100" b="0" i="1">
                <a:solidFill>
                  <a:srgbClr val="5B6B78"/>
                </a:solidFill>
                <a:latin typeface="Calibri"/>
              </a:rPr>
              <a:t>ILLUSTRATIVE -- a mock of the ranked-donor table's shape, not a real job's donors. Real donor marks, ranking rule, and cap (≤4) are as described in the algorithm slide.</a:t>
            </a:r>
          </a:p>
        </p:txBody>
      </p:sp>
      <p:sp>
        <p:nvSpPr>
          <p:cNvPr id="9" name="TextBox 8"/>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A TOUR OF THE BUTTONS</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2800" b="1" i="0">
                <a:solidFill>
                  <a:srgbClr val="1C2833"/>
                </a:solidFill>
                <a:latin typeface="Calibri"/>
              </a:rPr>
              <a:t>Panel Analysis (demo) -- the form, and where every number came from</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463040"/>
            <a:ext cx="10881360" cy="1417320"/>
          </a:xfrm>
          <a:prstGeom prst="rect">
            <a:avLst/>
          </a:prstGeom>
          <a:noFill/>
        </p:spPr>
        <p:txBody>
          <a:bodyPr wrap="square">
            <a:spAutoFit/>
          </a:bodyPr>
          <a:lstStyle/>
          <a:p>
            <a:pPr algn="l" marL="201168" indent="-201168">
              <a:lnSpc>
                <a:spcPct val="112000"/>
              </a:lnSpc>
              <a:spcAft>
                <a:spcPts val="600"/>
              </a:spcAft>
              <a:buClr>
                <a:srgbClr val="2E86C1"/>
              </a:buClr>
              <a:buFont typeface="Arial"/>
              <a:buChar char="▪"/>
            </a:pPr>
            <a:r>
              <a:rPr b="1" sz="1450">
                <a:solidFill>
                  <a:srgbClr val="1F4E79"/>
                </a:solidFill>
                <a:latin typeface="Calibri"/>
              </a:rPr>
              <a:t>The newest addition. Copies Eriksson Wall's own input organization  --  </a:t>
            </a:r>
            <a:r>
              <a:rPr sz="1450">
                <a:solidFill>
                  <a:srgbClr val="1C2833"/>
                </a:solidFill>
                <a:latin typeface="Calibri"/>
              </a:rPr>
              <a:t>but pre-fills it from what this shop's tools already know</a:t>
            </a:r>
          </a:p>
          <a:p>
            <a:pPr algn="l" marL="201168" indent="-201168">
              <a:lnSpc>
                <a:spcPct val="112000"/>
              </a:lnSpc>
              <a:spcAft>
                <a:spcPts val="600"/>
              </a:spcAft>
              <a:buClr>
                <a:srgbClr val="2E86C1"/>
              </a:buClr>
              <a:buFont typeface="Arial"/>
              <a:buChar char="▪"/>
            </a:pPr>
            <a:r>
              <a:rPr b="1" sz="1450">
                <a:solidFill>
                  <a:srgbClr val="1F4E79"/>
                </a:solidFill>
                <a:latin typeface="Calibri"/>
              </a:rPr>
              <a:t>Every field is an editable input, never a read-only cell  --  </a:t>
            </a:r>
            <a:r>
              <a:rPr sz="1450">
                <a:solidFill>
                  <a:srgbClr val="1C2833"/>
                </a:solidFill>
                <a:latin typeface="Calibri"/>
              </a:rPr>
              <a:t>a colored chip beside it names the source: DECK, SPEC, KNOWLEDGE, COMPUTED, or NOT READ</a:t>
            </a:r>
          </a:p>
          <a:p>
            <a:pPr algn="l" marL="201168" indent="-201168">
              <a:lnSpc>
                <a:spcPct val="112000"/>
              </a:lnSpc>
              <a:spcAft>
                <a:spcPts val="600"/>
              </a:spcAft>
              <a:buClr>
                <a:srgbClr val="2E86C1"/>
              </a:buClr>
              <a:buFont typeface="Arial"/>
              <a:buChar char="▪"/>
            </a:pPr>
            <a:r>
              <a:rPr b="1" sz="1450">
                <a:solidFill>
                  <a:srgbClr val="1F4E79"/>
                </a:solidFill>
                <a:latin typeface="Calibri"/>
              </a:rPr>
              <a:t>Editing a field recomputes NOTHING  --  </a:t>
            </a:r>
            <a:r>
              <a:rPr sz="1450">
                <a:solidFill>
                  <a:srgbClr val="1C2833"/>
                </a:solidFill>
                <a:latin typeface="Calibri"/>
              </a:rPr>
              <a:t>the page says so, once, plainly. This is a form, not yet an analysis engine.</a:t>
            </a:r>
          </a:p>
        </p:txBody>
      </p:sp>
      <p:sp>
        <p:nvSpPr>
          <p:cNvPr id="7" name="Rectangle 6"/>
          <p:cNvSpPr/>
          <p:nvPr/>
        </p:nvSpPr>
        <p:spPr>
          <a:xfrm>
            <a:off x="528828" y="3025140"/>
            <a:ext cx="5448300" cy="3132659"/>
          </a:xfrm>
          <a:prstGeom prst="rect">
            <a:avLst/>
          </a:prstGeom>
          <a:solidFill>
            <a:srgbClr val="FFFFFF"/>
          </a:solidFill>
          <a:ln w="12700">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panelanalysis-chips-legend.jpg"/>
          <p:cNvPicPr>
            <a:picLocks noChangeAspect="1"/>
          </p:cNvPicPr>
          <p:nvPr/>
        </p:nvPicPr>
        <p:blipFill>
          <a:blip r:embed="rId2"/>
          <a:stretch>
            <a:fillRect/>
          </a:stretch>
        </p:blipFill>
        <p:spPr>
          <a:xfrm>
            <a:off x="566928" y="3063240"/>
            <a:ext cx="5372100" cy="3056459"/>
          </a:xfrm>
          <a:prstGeom prst="rect">
            <a:avLst/>
          </a:prstGeom>
        </p:spPr>
      </p:pic>
      <p:sp>
        <p:nvSpPr>
          <p:cNvPr id="9" name="TextBox 8"/>
          <p:cNvSpPr txBox="1"/>
          <p:nvPr/>
        </p:nvSpPr>
        <p:spPr>
          <a:xfrm>
            <a:off x="566928" y="6195899"/>
            <a:ext cx="5372100" cy="320040"/>
          </a:xfrm>
          <a:prstGeom prst="rect">
            <a:avLst/>
          </a:prstGeom>
          <a:noFill/>
        </p:spPr>
        <p:txBody>
          <a:bodyPr wrap="square">
            <a:spAutoFit/>
          </a:bodyPr>
          <a:lstStyle/>
          <a:p>
            <a:pPr algn="l"/>
            <a:r>
              <a:rPr sz="1100" b="0" i="1">
                <a:solidFill>
                  <a:srgbClr val="5B6B78"/>
                </a:solidFill>
                <a:latin typeface="Calibri"/>
              </a:rPr>
              <a:t>Real output — the chip legend</a:t>
            </a:r>
          </a:p>
        </p:txBody>
      </p:sp>
      <p:sp>
        <p:nvSpPr>
          <p:cNvPr id="10" name="Rectangle 9"/>
          <p:cNvSpPr/>
          <p:nvPr/>
        </p:nvSpPr>
        <p:spPr>
          <a:xfrm>
            <a:off x="6220968" y="3025140"/>
            <a:ext cx="5448300" cy="3132659"/>
          </a:xfrm>
          <a:prstGeom prst="rect">
            <a:avLst/>
          </a:prstGeom>
          <a:solidFill>
            <a:srgbClr val="FFFFFF"/>
          </a:solidFill>
          <a:ln w="12700">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nelanalysis-general-info.jpg"/>
          <p:cNvPicPr>
            <a:picLocks noChangeAspect="1"/>
          </p:cNvPicPr>
          <p:nvPr/>
        </p:nvPicPr>
        <p:blipFill>
          <a:blip r:embed="rId3"/>
          <a:stretch>
            <a:fillRect/>
          </a:stretch>
        </p:blipFill>
        <p:spPr>
          <a:xfrm>
            <a:off x="6259068" y="3063240"/>
            <a:ext cx="5372100" cy="3056459"/>
          </a:xfrm>
          <a:prstGeom prst="rect">
            <a:avLst/>
          </a:prstGeom>
        </p:spPr>
      </p:pic>
      <p:sp>
        <p:nvSpPr>
          <p:cNvPr id="12" name="TextBox 11"/>
          <p:cNvSpPr txBox="1"/>
          <p:nvPr/>
        </p:nvSpPr>
        <p:spPr>
          <a:xfrm>
            <a:off x="6259068" y="6195899"/>
            <a:ext cx="5372100" cy="320040"/>
          </a:xfrm>
          <a:prstGeom prst="rect">
            <a:avLst/>
          </a:prstGeom>
          <a:noFill/>
        </p:spPr>
        <p:txBody>
          <a:bodyPr wrap="square">
            <a:spAutoFit/>
          </a:bodyPr>
          <a:lstStyle/>
          <a:p>
            <a:pPr algn="l"/>
            <a:r>
              <a:rPr sz="1100" b="0" i="1">
                <a:solidFill>
                  <a:srgbClr val="5B6B78"/>
                </a:solidFill>
                <a:latin typeface="Calibri"/>
              </a:rPr>
              <a:t>Real output — pre-filled fields, sourced</a:t>
            </a:r>
          </a:p>
        </p:txBody>
      </p:sp>
      <p:sp>
        <p:nvSpPr>
          <p:cNvPr id="13" name="TextBox 12"/>
          <p:cNvSpPr txBox="1"/>
          <p:nvPr/>
        </p:nvSpPr>
        <p:spPr>
          <a:xfrm>
            <a:off x="548640" y="6565392"/>
            <a:ext cx="10515600" cy="274320"/>
          </a:xfrm>
          <a:prstGeom prst="rect">
            <a:avLst/>
          </a:prstGeom>
          <a:noFill/>
        </p:spPr>
        <p:txBody>
          <a:bodyPr wrap="square">
            <a:spAutoFit/>
          </a:bodyPr>
          <a:lstStyle/>
          <a:p>
            <a:pPr algn="l"/>
            <a:r>
              <a:rPr sz="950" b="0" i="1">
                <a:solidFill>
                  <a:srgbClr val="5B6B78"/>
                </a:solidFill>
                <a:latin typeface="Calibri"/>
              </a:rPr>
              <a:t>Sanitized deck. model set to “sample_job.rvt”; local scratch-path text redacted from the DESIGN EXTRACT field before capture.</a:t>
            </a:r>
          </a:p>
        </p:txBody>
      </p:sp>
      <p:sp>
        <p:nvSpPr>
          <p:cNvPr id="14" name="TextBox 13"/>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A TOUR OF THE BUTTONS</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2800" b="1" i="0">
                <a:solidFill>
                  <a:srgbClr val="1C2833"/>
                </a:solidFill>
                <a:latin typeface="Calibri"/>
              </a:rPr>
              <a:t>Panel Analysis (demo) -- geometry pulled straight from the model</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463040"/>
            <a:ext cx="10881360" cy="1417320"/>
          </a:xfrm>
          <a:prstGeom prst="rect">
            <a:avLst/>
          </a:prstGeom>
          <a:noFill/>
        </p:spPr>
        <p:txBody>
          <a:bodyPr wrap="square">
            <a:spAutoFit/>
          </a:bodyPr>
          <a:lstStyle/>
          <a:p>
            <a:pPr algn="l" marL="201168" indent="-201168">
              <a:lnSpc>
                <a:spcPct val="112000"/>
              </a:lnSpc>
              <a:spcAft>
                <a:spcPts val="600"/>
              </a:spcAft>
              <a:buClr>
                <a:srgbClr val="2E86C1"/>
              </a:buClr>
              <a:buFont typeface="Arial"/>
              <a:buChar char="▪"/>
            </a:pPr>
            <a:r>
              <a:rPr sz="1450">
                <a:solidFill>
                  <a:srgbClr val="1C2833"/>
                </a:solidFill>
                <a:latin typeface="Calibri"/>
              </a:rPr>
              <a:t>The concrete extents plot and every dimension on this page come from the SAME frozen job-file deck as the lift-check report a few slides back</a:t>
            </a:r>
          </a:p>
          <a:p>
            <a:pPr algn="l" marL="201168" indent="-201168">
              <a:lnSpc>
                <a:spcPct val="112000"/>
              </a:lnSpc>
              <a:spcAft>
                <a:spcPts val="600"/>
              </a:spcAft>
              <a:buClr>
                <a:srgbClr val="2E86C1"/>
              </a:buClr>
              <a:buFont typeface="Arial"/>
              <a:buChar char="▪"/>
            </a:pPr>
            <a:r>
              <a:rPr b="1" sz="1450">
                <a:solidFill>
                  <a:srgbClr val="1F4E79"/>
                </a:solidFill>
                <a:latin typeface="Calibri"/>
              </a:rPr>
              <a:t>Lifter and strand points plotted directly from measured coordinates  --  </a:t>
            </a:r>
            <a:r>
              <a:rPr sz="1450">
                <a:solidFill>
                  <a:srgbClr val="1C2833"/>
                </a:solidFill>
                <a:latin typeface="Calibri"/>
              </a:rPr>
              <a:t>not redrawn or approximated for the form</a:t>
            </a:r>
          </a:p>
          <a:p>
            <a:pPr algn="l" marL="201168" indent="-201168">
              <a:lnSpc>
                <a:spcPct val="112000"/>
              </a:lnSpc>
              <a:spcAft>
                <a:spcPts val="600"/>
              </a:spcAft>
              <a:buClr>
                <a:srgbClr val="2E86C1"/>
              </a:buClr>
              <a:buFont typeface="Arial"/>
              <a:buChar char="▪"/>
            </a:pPr>
            <a:r>
              <a:rPr b="1" sz="1450">
                <a:solidFill>
                  <a:srgbClr val="1F4E79"/>
                </a:solidFill>
                <a:latin typeface="Calibri"/>
              </a:rPr>
              <a:t>Recess geometry  --  </a:t>
            </a:r>
            <a:r>
              <a:rPr sz="1450">
                <a:solidFill>
                  <a:srgbClr val="1C2833"/>
                </a:solidFill>
                <a:latin typeface="Calibri"/>
              </a:rPr>
              <a:t>position, size, concrete behind -- every field chipped DECK, meaning it was actually measured, not assumed</a:t>
            </a:r>
          </a:p>
        </p:txBody>
      </p:sp>
      <p:sp>
        <p:nvSpPr>
          <p:cNvPr id="7" name="Rectangle 6"/>
          <p:cNvSpPr/>
          <p:nvPr/>
        </p:nvSpPr>
        <p:spPr>
          <a:xfrm>
            <a:off x="3368939" y="3025140"/>
            <a:ext cx="5460217" cy="3139440"/>
          </a:xfrm>
          <a:prstGeom prst="rect">
            <a:avLst/>
          </a:prstGeom>
          <a:solidFill>
            <a:srgbClr val="FFFFFF"/>
          </a:solidFill>
          <a:ln w="12700">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panelanalysis-concrete-extents.jpg"/>
          <p:cNvPicPr>
            <a:picLocks noChangeAspect="1"/>
          </p:cNvPicPr>
          <p:nvPr/>
        </p:nvPicPr>
        <p:blipFill>
          <a:blip r:embed="rId2"/>
          <a:stretch>
            <a:fillRect/>
          </a:stretch>
        </p:blipFill>
        <p:spPr>
          <a:xfrm>
            <a:off x="3407039" y="3063240"/>
            <a:ext cx="5384017" cy="3063240"/>
          </a:xfrm>
          <a:prstGeom prst="rect">
            <a:avLst/>
          </a:prstGeom>
        </p:spPr>
      </p:pic>
      <p:sp>
        <p:nvSpPr>
          <p:cNvPr id="9" name="TextBox 8"/>
          <p:cNvSpPr txBox="1"/>
          <p:nvPr/>
        </p:nvSpPr>
        <p:spPr>
          <a:xfrm>
            <a:off x="3407039" y="6202680"/>
            <a:ext cx="5384017" cy="320040"/>
          </a:xfrm>
          <a:prstGeom prst="rect">
            <a:avLst/>
          </a:prstGeom>
          <a:noFill/>
        </p:spPr>
        <p:txBody>
          <a:bodyPr wrap="square">
            <a:spAutoFit/>
          </a:bodyPr>
          <a:lstStyle/>
          <a:p>
            <a:pPr algn="l"/>
            <a:r>
              <a:rPr sz="1100" b="0" i="1">
                <a:solidFill>
                  <a:srgbClr val="5B6B78"/>
                </a:solidFill>
                <a:latin typeface="Calibri"/>
              </a:rPr>
              <a:t>Real output — plan view + recess table, same sanitized deck</a:t>
            </a:r>
          </a:p>
        </p:txBody>
      </p:sp>
      <p:sp>
        <p:nvSpPr>
          <p:cNvPr id="10" name="TextBox 9"/>
          <p:cNvSpPr txBox="1"/>
          <p:nvPr/>
        </p:nvSpPr>
        <p:spPr>
          <a:xfrm>
            <a:off x="548640" y="6565392"/>
            <a:ext cx="10515600" cy="274320"/>
          </a:xfrm>
          <a:prstGeom prst="rect">
            <a:avLst/>
          </a:prstGeom>
          <a:noFill/>
        </p:spPr>
        <p:txBody>
          <a:bodyPr wrap="square">
            <a:spAutoFit/>
          </a:bodyPr>
          <a:lstStyle/>
          <a:p>
            <a:pPr algn="l"/>
            <a:r>
              <a:rPr sz="950" b="0" i="1">
                <a:solidFill>
                  <a:srgbClr val="5B6B78"/>
                </a:solidFill>
                <a:latin typeface="Calibri"/>
              </a:rPr>
              <a:t>Same sanitized deck as slides 18–20. Every field shown here is chipped DECK in the real page.</a:t>
            </a:r>
          </a:p>
        </p:txBody>
      </p:sp>
      <p:sp>
        <p:nvSpPr>
          <p:cNvPr id="11" name="TextBox 10"/>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A TOUR OF THE BUTTONS</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2800" b="1" i="0">
                <a:solidFill>
                  <a:srgbClr val="1C2833"/>
                </a:solidFill>
                <a:latin typeface="Calibri"/>
              </a:rPr>
              <a:t>Panel Analysis (demo) -- results, from panellift's own engine</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463040"/>
            <a:ext cx="10881360" cy="1417320"/>
          </a:xfrm>
          <a:prstGeom prst="rect">
            <a:avLst/>
          </a:prstGeom>
          <a:noFill/>
        </p:spPr>
        <p:txBody>
          <a:bodyPr wrap="square">
            <a:spAutoFit/>
          </a:bodyPr>
          <a:lstStyle/>
          <a:p>
            <a:pPr algn="l" marL="201168" indent="-201168">
              <a:lnSpc>
                <a:spcPct val="112000"/>
              </a:lnSpc>
              <a:spcAft>
                <a:spcPts val="600"/>
              </a:spcAft>
              <a:buClr>
                <a:srgbClr val="2E86C1"/>
              </a:buClr>
              <a:buFont typeface="Arial"/>
              <a:buChar char="▪"/>
            </a:pPr>
            <a:r>
              <a:rPr b="1" sz="1450">
                <a:solidFill>
                  <a:srgbClr val="1F4E79"/>
                </a:solidFill>
                <a:latin typeface="Calibri"/>
              </a:rPr>
              <a:t>Section properties at L/10 stations, in Eriksson Wall's own convention  --  </a:t>
            </a:r>
            <a:r>
              <a:rPr sz="1450">
                <a:solidFill>
                  <a:srgbClr val="1C2833"/>
                </a:solidFill>
                <a:latin typeface="Calibri"/>
              </a:rPr>
              <a:t>but computed by panellift.section, the exact same code the lift check uses</a:t>
            </a:r>
          </a:p>
          <a:p>
            <a:pPr algn="l" marL="201168" indent="-201168">
              <a:lnSpc>
                <a:spcPct val="112000"/>
              </a:lnSpc>
              <a:spcAft>
                <a:spcPts val="600"/>
              </a:spcAft>
              <a:buClr>
                <a:srgbClr val="2E86C1"/>
              </a:buClr>
              <a:buFont typeface="Arial"/>
              <a:buChar char="▪"/>
            </a:pPr>
            <a:r>
              <a:rPr b="1" sz="1450">
                <a:solidFill>
                  <a:srgbClr val="1F4E79"/>
                </a:solidFill>
                <a:latin typeface="Calibri"/>
              </a:rPr>
              <a:t>Nothing on this page is invented for the demo  --  </a:t>
            </a:r>
            <a:r>
              <a:rPr sz="1450">
                <a:solidFill>
                  <a:srgbClr val="1C2833"/>
                </a:solidFill>
                <a:latin typeface="Calibri"/>
              </a:rPr>
              <a:t>results sections use this tool's real arithmetic or are left as an honest, labeled placeholder</a:t>
            </a:r>
          </a:p>
          <a:p>
            <a:pPr algn="l" marL="201168" indent="-201168">
              <a:lnSpc>
                <a:spcPct val="112000"/>
              </a:lnSpc>
              <a:spcAft>
                <a:spcPts val="600"/>
              </a:spcAft>
              <a:buClr>
                <a:srgbClr val="2E86C1"/>
              </a:buClr>
              <a:buFont typeface="Arial"/>
              <a:buChar char="▪"/>
            </a:pPr>
            <a:r>
              <a:rPr b="1" sz="1450">
                <a:solidFill>
                  <a:srgbClr val="1F4E79"/>
                </a:solidFill>
                <a:latin typeface="Calibri"/>
              </a:rPr>
              <a:t>“In-place strength / service (NOT COMPUTED)”  --  </a:t>
            </a:r>
            <a:r>
              <a:rPr sz="1450">
                <a:solidFill>
                  <a:srgbClr val="1C2833"/>
                </a:solidFill>
                <a:latin typeface="Calibri"/>
              </a:rPr>
              <a:t>an unbuilt section says so plainly, rather than rendering a fake zero</a:t>
            </a:r>
          </a:p>
        </p:txBody>
      </p:sp>
      <p:sp>
        <p:nvSpPr>
          <p:cNvPr id="7" name="Rectangle 6"/>
          <p:cNvSpPr/>
          <p:nvPr/>
        </p:nvSpPr>
        <p:spPr>
          <a:xfrm>
            <a:off x="3368939" y="3025140"/>
            <a:ext cx="5460217" cy="3139440"/>
          </a:xfrm>
          <a:prstGeom prst="rect">
            <a:avLst/>
          </a:prstGeom>
          <a:solidFill>
            <a:srgbClr val="FFFFFF"/>
          </a:solidFill>
          <a:ln w="12700">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panelanalysis-section-properties.jpg"/>
          <p:cNvPicPr>
            <a:picLocks noChangeAspect="1"/>
          </p:cNvPicPr>
          <p:nvPr/>
        </p:nvPicPr>
        <p:blipFill>
          <a:blip r:embed="rId2"/>
          <a:stretch>
            <a:fillRect/>
          </a:stretch>
        </p:blipFill>
        <p:spPr>
          <a:xfrm>
            <a:off x="3407039" y="3063240"/>
            <a:ext cx="5384017" cy="3063240"/>
          </a:xfrm>
          <a:prstGeom prst="rect">
            <a:avLst/>
          </a:prstGeom>
        </p:spPr>
      </p:pic>
      <p:sp>
        <p:nvSpPr>
          <p:cNvPr id="9" name="TextBox 8"/>
          <p:cNvSpPr txBox="1"/>
          <p:nvPr/>
        </p:nvSpPr>
        <p:spPr>
          <a:xfrm>
            <a:off x="3407039" y="6202680"/>
            <a:ext cx="5384017" cy="320040"/>
          </a:xfrm>
          <a:prstGeom prst="rect">
            <a:avLst/>
          </a:prstGeom>
          <a:noFill/>
        </p:spPr>
        <p:txBody>
          <a:bodyPr wrap="square">
            <a:spAutoFit/>
          </a:bodyPr>
          <a:lstStyle/>
          <a:p>
            <a:pPr algn="l"/>
            <a:r>
              <a:rPr sz="1100" b="0" i="1">
                <a:solidFill>
                  <a:srgbClr val="5B6B78"/>
                </a:solidFill>
                <a:latin typeface="Calibri"/>
              </a:rPr>
              <a:t>Real output — section property table, panellift.section.NetSection</a:t>
            </a:r>
          </a:p>
        </p:txBody>
      </p:sp>
      <p:sp>
        <p:nvSpPr>
          <p:cNvPr id="10" name="TextBox 9"/>
          <p:cNvSpPr txBox="1"/>
          <p:nvPr/>
        </p:nvSpPr>
        <p:spPr>
          <a:xfrm>
            <a:off x="548640" y="6565392"/>
            <a:ext cx="10515600" cy="274320"/>
          </a:xfrm>
          <a:prstGeom prst="rect">
            <a:avLst/>
          </a:prstGeom>
          <a:noFill/>
        </p:spPr>
        <p:txBody>
          <a:bodyPr wrap="square">
            <a:spAutoFit/>
          </a:bodyPr>
          <a:lstStyle/>
          <a:p>
            <a:pPr algn="l"/>
            <a:r>
              <a:rPr sz="950" b="0" i="1">
                <a:solidFill>
                  <a:srgbClr val="5B6B78"/>
                </a:solidFill>
                <a:latin typeface="Calibri"/>
              </a:rPr>
              <a:t>Same sanitized deck. Table generated by panellift.section.NetSection, reused as-is from the checking engine.</a:t>
            </a:r>
          </a:p>
        </p:txBody>
      </p:sp>
      <p:sp>
        <p:nvSpPr>
          <p:cNvPr id="11" name="TextBox 10"/>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A TOUR OF THE BUTTONS</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Snapshot &amp; the sandbox</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600200"/>
            <a:ext cx="10881360" cy="4572000"/>
          </a:xfrm>
          <a:prstGeom prst="rect">
            <a:avLst/>
          </a:prstGeom>
          <a:noFill/>
        </p:spPr>
        <p:txBody>
          <a:bodyPr wrap="square">
            <a:spAutoFit/>
          </a:bodyPr>
          <a:lstStyle/>
          <a:p>
            <a:pPr algn="l" marL="201168" indent="-201168">
              <a:lnSpc>
                <a:spcPct val="112000"/>
              </a:lnSpc>
              <a:spcAft>
                <a:spcPts val="1000"/>
              </a:spcAft>
              <a:buClr>
                <a:srgbClr val="2E86C1"/>
              </a:buClr>
              <a:buFont typeface="Arial"/>
              <a:buChar char="▪"/>
            </a:pPr>
            <a:r>
              <a:rPr b="1" sz="1700">
                <a:solidFill>
                  <a:srgbClr val="1F4E79"/>
                </a:solidFill>
                <a:latin typeface="Calibri"/>
              </a:rPr>
              <a:t>The daily close-out button. The model is 300+ MB on disk and 10+ GB open  --  </a:t>
            </a:r>
            <a:r>
              <a:rPr sz="1700">
                <a:solidFill>
                  <a:srgbClr val="1C2833"/>
                </a:solidFill>
                <a:latin typeface="Calibri"/>
              </a:rPr>
              <a:t>there is never a second copy held in memory at once.</a:t>
            </a:r>
          </a:p>
          <a:p>
            <a:pPr algn="l" marL="201168" indent="-201168">
              <a:lnSpc>
                <a:spcPct val="112000"/>
              </a:lnSpc>
              <a:spcAft>
                <a:spcPts val="1000"/>
              </a:spcAft>
              <a:buClr>
                <a:srgbClr val="2E86C1"/>
              </a:buClr>
              <a:buFont typeface="Arial"/>
              <a:buChar char="▪"/>
            </a:pPr>
            <a:r>
              <a:rPr sz="1700">
                <a:solidFill>
                  <a:srgbClr val="1C2833"/>
                </a:solidFill>
                <a:latin typeface="Calibri"/>
              </a:rPr>
              <a:t>Three phases: index the live document, close Revit (the press itself is the authorization), optionally reopen a detached copy once memory is free</a:t>
            </a:r>
          </a:p>
          <a:p>
            <a:pPr algn="l" marL="201168" indent="-201168">
              <a:lnSpc>
                <a:spcPct val="112000"/>
              </a:lnSpc>
              <a:spcAft>
                <a:spcPts val="1000"/>
              </a:spcAft>
              <a:buClr>
                <a:srgbClr val="2E86C1"/>
              </a:buClr>
              <a:buFont typeface="Arial"/>
              <a:buChar char="▪"/>
            </a:pPr>
            <a:r>
              <a:rPr b="1" sz="1700">
                <a:solidFill>
                  <a:srgbClr val="1F4E79"/>
                </a:solidFill>
                <a:latin typeface="Calibri"/>
              </a:rPr>
              <a:t>Every request is journalled before the close, and the deferred reopen journals its own outcome  --  </a:t>
            </a:r>
            <a:r>
              <a:rPr sz="1700">
                <a:solidFill>
                  <a:srgbClr val="1C2833"/>
                </a:solidFill>
                <a:latin typeface="Calibri"/>
              </a:rPr>
              <a:t>a day it silently didn't run gets reported in capitals, not silence</a:t>
            </a:r>
          </a:p>
          <a:p>
            <a:pPr algn="l" marL="201168" indent="-201168">
              <a:lnSpc>
                <a:spcPct val="112000"/>
              </a:lnSpc>
              <a:spcAft>
                <a:spcPts val="1000"/>
              </a:spcAft>
              <a:buClr>
                <a:srgbClr val="2E86C1"/>
              </a:buClr>
              <a:buFont typeface="Arial"/>
              <a:buChar char="▪"/>
            </a:pPr>
            <a:r>
              <a:rPr b="1" sz="1700">
                <a:solidFill>
                  <a:srgbClr val="1F4E79"/>
                </a:solidFill>
                <a:latin typeface="Calibri"/>
              </a:rPr>
              <a:t>The point of the detached copy  --  </a:t>
            </a:r>
            <a:r>
              <a:rPr sz="1700">
                <a:solidFill>
                  <a:srgbClr val="1C2833"/>
                </a:solidFill>
                <a:latin typeface="Calibri"/>
              </a:rPr>
              <a:t>every other tool works on the SANDBOX, never the live model. Reads only, ever, on the real one.</a:t>
            </a:r>
          </a:p>
        </p:txBody>
      </p:sp>
      <p:sp>
        <p:nvSpPr>
          <p:cNvPr id="7" name="TextBox 6"/>
          <p:cNvSpPr txBox="1"/>
          <p:nvPr/>
        </p:nvSpPr>
        <p:spPr>
          <a:xfrm>
            <a:off x="548640" y="6419088"/>
            <a:ext cx="10058400" cy="320040"/>
          </a:xfrm>
          <a:prstGeom prst="rect">
            <a:avLst/>
          </a:prstGeom>
          <a:noFill/>
        </p:spPr>
        <p:txBody>
          <a:bodyPr wrap="square">
            <a:spAutoFit/>
          </a:bodyPr>
          <a:lstStyle/>
          <a:p>
            <a:pPr algn="l"/>
            <a:r>
              <a:rPr sz="1000" b="0" i="1">
                <a:solidFill>
                  <a:srgbClr val="5B6B78"/>
                </a:solidFill>
                <a:latin typeface="Calibri"/>
              </a:rPr>
              <a:t>PROJECT.md §1.2, §3.5</a:t>
            </a:r>
          </a:p>
        </p:txBody>
      </p:sp>
      <p:sp>
        <p:nvSpPr>
          <p:cNvPr id="8" name="TextBox 7"/>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WHAT IT WILL NOT DO</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2800" b="1" i="0">
                <a:solidFill>
                  <a:srgbClr val="1C2833"/>
                </a:solidFill>
                <a:latin typeface="Calibri"/>
              </a:rPr>
              <a:t>On purpose</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463040"/>
            <a:ext cx="10881360" cy="1417320"/>
          </a:xfrm>
          <a:prstGeom prst="rect">
            <a:avLst/>
          </a:prstGeom>
          <a:noFill/>
        </p:spPr>
        <p:txBody>
          <a:bodyPr wrap="square">
            <a:spAutoFit/>
          </a:bodyPr>
          <a:lstStyle/>
          <a:p>
            <a:pPr algn="l" marL="201168" indent="-201168">
              <a:lnSpc>
                <a:spcPct val="112000"/>
              </a:lnSpc>
              <a:spcAft>
                <a:spcPts val="600"/>
              </a:spcAft>
              <a:buClr>
                <a:srgbClr val="2E86C1"/>
              </a:buClr>
              <a:buFont typeface="Arial"/>
              <a:buChar char="▪"/>
            </a:pPr>
            <a:r>
              <a:rPr b="1" sz="1450">
                <a:solidFill>
                  <a:srgbClr val="1F4E79"/>
                </a:solidFill>
                <a:latin typeface="Calibri"/>
              </a:rPr>
              <a:t>No interaction equations unless a ruling says so  --  </a:t>
            </a:r>
            <a:r>
              <a:rPr sz="1450">
                <a:solidFill>
                  <a:srgbClr val="1C2833"/>
                </a:solidFill>
                <a:latin typeface="Calibri"/>
              </a:rPr>
              <a:t>tension and shear are checked separately, deliberately, even where a combined check would look more sophisticated</a:t>
            </a:r>
          </a:p>
          <a:p>
            <a:pPr algn="l" marL="201168" indent="-201168">
              <a:lnSpc>
                <a:spcPct val="112000"/>
              </a:lnSpc>
              <a:spcAft>
                <a:spcPts val="600"/>
              </a:spcAft>
              <a:buClr>
                <a:srgbClr val="2E86C1"/>
              </a:buClr>
              <a:buFont typeface="Arial"/>
              <a:buChar char="▪"/>
            </a:pPr>
            <a:r>
              <a:rPr b="1" sz="1450">
                <a:solidFill>
                  <a:srgbClr val="1F4E79"/>
                </a:solidFill>
                <a:latin typeface="Calibri"/>
              </a:rPr>
              <a:t>No guessing at unreadable data  --  </a:t>
            </a:r>
            <a:r>
              <a:rPr sz="1450">
                <a:solidFill>
                  <a:srgbClr val="1C2833"/>
                </a:solidFill>
                <a:latin typeface="Calibri"/>
              </a:rPr>
              <a:t>a value nobody could measure comes back NOT JUDGED, with a named reason, never an assumption</a:t>
            </a:r>
          </a:p>
          <a:p>
            <a:pPr algn="l" marL="201168" indent="-201168">
              <a:lnSpc>
                <a:spcPct val="112000"/>
              </a:lnSpc>
              <a:spcAft>
                <a:spcPts val="600"/>
              </a:spcAft>
              <a:buClr>
                <a:srgbClr val="2E86C1"/>
              </a:buClr>
              <a:buFont typeface="Arial"/>
              <a:buChar char="▪"/>
            </a:pPr>
            <a:r>
              <a:rPr b="1" sz="1450">
                <a:solidFill>
                  <a:srgbClr val="1F4E79"/>
                </a:solidFill>
                <a:latin typeface="Calibri"/>
              </a:rPr>
              <a:t>Over 1.0 renders FAIL. Always. The tool will not soften it, discount it, or decide the exceedance doesn't count  --  </a:t>
            </a:r>
            <a:r>
              <a:rPr sz="1450">
                <a:solidFill>
                  <a:srgbClr val="1C2833"/>
                </a:solidFill>
                <a:latin typeface="Calibri"/>
              </a:rPr>
              <a:t>that decision belongs to a stamp, not to code.</a:t>
            </a:r>
          </a:p>
        </p:txBody>
      </p:sp>
      <p:sp>
        <p:nvSpPr>
          <p:cNvPr id="7" name="Rectangle 6"/>
          <p:cNvSpPr/>
          <p:nvPr/>
        </p:nvSpPr>
        <p:spPr>
          <a:xfrm>
            <a:off x="3368939" y="3025140"/>
            <a:ext cx="5460217" cy="3139440"/>
          </a:xfrm>
          <a:prstGeom prst="rect">
            <a:avLst/>
          </a:prstGeom>
          <a:solidFill>
            <a:srgbClr val="FFFFFF"/>
          </a:solidFill>
          <a:ln w="12700">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liftcheck-fail-ruling-quote.jpg"/>
          <p:cNvPicPr>
            <a:picLocks noChangeAspect="1"/>
          </p:cNvPicPr>
          <p:nvPr/>
        </p:nvPicPr>
        <p:blipFill>
          <a:blip r:embed="rId2"/>
          <a:stretch>
            <a:fillRect/>
          </a:stretch>
        </p:blipFill>
        <p:spPr>
          <a:xfrm>
            <a:off x="3407039" y="3063240"/>
            <a:ext cx="5384017" cy="3063240"/>
          </a:xfrm>
          <a:prstGeom prst="rect">
            <a:avLst/>
          </a:prstGeom>
        </p:spPr>
      </p:pic>
      <p:sp>
        <p:nvSpPr>
          <p:cNvPr id="9" name="TextBox 8"/>
          <p:cNvSpPr txBox="1"/>
          <p:nvPr/>
        </p:nvSpPr>
        <p:spPr>
          <a:xfrm>
            <a:off x="3407039" y="6202680"/>
            <a:ext cx="5384017" cy="320040"/>
          </a:xfrm>
          <a:prstGeom prst="rect">
            <a:avLst/>
          </a:prstGeom>
          <a:noFill/>
        </p:spPr>
        <p:txBody>
          <a:bodyPr wrap="square">
            <a:spAutoFit/>
          </a:bodyPr>
          <a:lstStyle/>
          <a:p>
            <a:pPr algn="l"/>
            <a:r>
              <a:rPr sz="1100" b="0" i="1">
                <a:solidFill>
                  <a:srgbClr val="5B6B78"/>
                </a:solidFill>
                <a:latin typeface="Calibri"/>
              </a:rPr>
              <a:t>From a real report — the ruling, printed for the engineer reading it</a:t>
            </a:r>
          </a:p>
        </p:txBody>
      </p:sp>
      <p:sp>
        <p:nvSpPr>
          <p:cNvPr id="10" name="TextBox 9"/>
          <p:cNvSpPr txBox="1"/>
          <p:nvPr/>
        </p:nvSpPr>
        <p:spPr>
          <a:xfrm>
            <a:off x="548640" y="6565392"/>
            <a:ext cx="10515600" cy="274320"/>
          </a:xfrm>
          <a:prstGeom prst="rect">
            <a:avLst/>
          </a:prstGeom>
          <a:noFill/>
        </p:spPr>
        <p:txBody>
          <a:bodyPr wrap="square">
            <a:spAutoFit/>
          </a:bodyPr>
          <a:lstStyle/>
          <a:p>
            <a:pPr algn="l"/>
            <a:r>
              <a:rPr sz="950" b="0" i="1">
                <a:solidFill>
                  <a:srgbClr val="5B6B78"/>
                </a:solidFill>
                <a:latin typeface="Calibri"/>
              </a:rPr>
              <a:t>Real report text, panellift/src/panellift/capacity.py — owner's ruling, quoted verbatim, 2026-09-01/02.</a:t>
            </a:r>
          </a:p>
        </p:txBody>
      </p:sp>
      <p:sp>
        <p:nvSpPr>
          <p:cNvPr id="11" name="TextBox 10"/>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TRYING IT</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Installing it, and telling us what's broken</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600200"/>
            <a:ext cx="10881360" cy="4572000"/>
          </a:xfrm>
          <a:prstGeom prst="rect">
            <a:avLst/>
          </a:prstGeom>
          <a:noFill/>
        </p:spPr>
        <p:txBody>
          <a:bodyPr wrap="square">
            <a:spAutoFit/>
          </a:bodyPr>
          <a:lstStyle/>
          <a:p>
            <a:pPr algn="l" marL="201168" indent="-201168">
              <a:lnSpc>
                <a:spcPct val="112000"/>
              </a:lnSpc>
              <a:spcAft>
                <a:spcPts val="1000"/>
              </a:spcAft>
              <a:buClr>
                <a:srgbClr val="2E86C1"/>
              </a:buClr>
              <a:buFont typeface="Arial"/>
              <a:buChar char="▪"/>
            </a:pPr>
            <a:r>
              <a:rPr b="1" sz="1700">
                <a:solidFill>
                  <a:srgbClr val="1F4E79"/>
                </a:solidFill>
                <a:latin typeface="Calibri"/>
              </a:rPr>
              <a:t>Install  --  </a:t>
            </a:r>
            <a:r>
              <a:rPr sz="1700">
                <a:solidFill>
                  <a:srgbClr val="1C2833"/>
                </a:solidFill>
                <a:latin typeface="Calibri"/>
              </a:rPr>
              <a:t>git clone, then python tools/setup_machine.py. It doesn't just report exit codes -- it PROVES itself against a published worked example and checks the computed stress against the published number.</a:t>
            </a:r>
          </a:p>
          <a:p>
            <a:pPr algn="l" marL="201168" indent="-201168">
              <a:lnSpc>
                <a:spcPct val="112000"/>
              </a:lnSpc>
              <a:spcAft>
                <a:spcPts val="1000"/>
              </a:spcAft>
              <a:buClr>
                <a:srgbClr val="2E86C1"/>
              </a:buClr>
              <a:buFont typeface="Arial"/>
              <a:buChar char="▪"/>
            </a:pPr>
            <a:r>
              <a:rPr sz="1700">
                <a:solidFill>
                  <a:srgbClr val="1C2833"/>
                </a:solidFill>
                <a:latin typeface="Calibri"/>
              </a:rPr>
              <a:t>Register the folder with pyRevit's Custom Extension Directories, restart Revit. That's the whole install.</a:t>
            </a:r>
          </a:p>
          <a:p>
            <a:pPr algn="l" marL="201168" indent="-201168">
              <a:lnSpc>
                <a:spcPct val="112000"/>
              </a:lnSpc>
              <a:spcAft>
                <a:spcPts val="1000"/>
              </a:spcAft>
              <a:buClr>
                <a:srgbClr val="2E86C1"/>
              </a:buClr>
              <a:buFont typeface="Arial"/>
              <a:buChar char="▪"/>
            </a:pPr>
            <a:r>
              <a:rPr b="1" sz="1700">
                <a:solidFill>
                  <a:srgbClr val="1F4E79"/>
                </a:solidFill>
                <a:latin typeface="Calibri"/>
              </a:rPr>
              <a:t>This trial distribution ships with NO knowledge layers  --  </a:t>
            </a:r>
            <a:r>
              <a:rPr sz="1700">
                <a:solidFill>
                  <a:srgbClr val="1C2833"/>
                </a:solidFill>
                <a:latin typeface="Calibri"/>
              </a:rPr>
              <a:t>checks that need one SKIP cleanly and say so. Nothing guesses at a plant standard it was never told.</a:t>
            </a:r>
          </a:p>
          <a:p>
            <a:pPr algn="l" marL="201168" indent="-201168">
              <a:lnSpc>
                <a:spcPct val="112000"/>
              </a:lnSpc>
              <a:spcAft>
                <a:spcPts val="1000"/>
              </a:spcAft>
              <a:buClr>
                <a:srgbClr val="2E86C1"/>
              </a:buClr>
              <a:buFont typeface="Arial"/>
              <a:buChar char="▪"/>
            </a:pPr>
            <a:r>
              <a:rPr b="1" sz="1700">
                <a:solidFill>
                  <a:srgbClr val="1F4E79"/>
                </a:solidFill>
                <a:latin typeface="Calibri"/>
              </a:rPr>
              <a:t>A good bug report  --  </a:t>
            </a:r>
            <a:r>
              <a:rPr sz="1700">
                <a:solidFill>
                  <a:srgbClr val="1C2833"/>
                </a:solidFill>
                <a:latin typeface="Calibri"/>
              </a:rPr>
              <a:t>what you did, what you expected, what happened instead, your Revit / pyRevit version, and the VERBATIM error text -- rvt.py itself returns {ok, stdout, result, error, traceback} for exactly this reason</a:t>
            </a:r>
          </a:p>
          <a:p>
            <a:pPr algn="l" marL="201168" indent="-201168">
              <a:lnSpc>
                <a:spcPct val="112000"/>
              </a:lnSpc>
              <a:spcAft>
                <a:spcPts val="1000"/>
              </a:spcAft>
              <a:buClr>
                <a:srgbClr val="2E86C1"/>
              </a:buClr>
              <a:buFont typeface="Arial"/>
              <a:buChar char="▪"/>
            </a:pPr>
            <a:r>
              <a:rPr b="1" sz="1700">
                <a:solidFill>
                  <a:srgbClr val="1F4E79"/>
                </a:solidFill>
                <a:latin typeface="Calibri"/>
              </a:rPr>
              <a:t>This is a young, actively-worked repository  --  </a:t>
            </a:r>
            <a:r>
              <a:rPr sz="1700">
                <a:solidFill>
                  <a:srgbClr val="1C2833"/>
                </a:solidFill>
                <a:latin typeface="Calibri"/>
              </a:rPr>
              <a:t>real fixes have landed within minutes of a report, verified in the commit history, not a marketing claim</a:t>
            </a:r>
          </a:p>
        </p:txBody>
      </p:sp>
      <p:sp>
        <p:nvSpPr>
          <p:cNvPr id="7" name="TextBox 6"/>
          <p:cNvSpPr txBox="1"/>
          <p:nvPr/>
        </p:nvSpPr>
        <p:spPr>
          <a:xfrm>
            <a:off x="548640" y="6419088"/>
            <a:ext cx="10058400" cy="320040"/>
          </a:xfrm>
          <a:prstGeom prst="rect">
            <a:avLst/>
          </a:prstGeom>
          <a:noFill/>
        </p:spPr>
        <p:txBody>
          <a:bodyPr wrap="square">
            <a:spAutoFit/>
          </a:bodyPr>
          <a:lstStyle/>
          <a:p>
            <a:pPr algn="l"/>
            <a:r>
              <a:rPr sz="1000" b="0" i="1">
                <a:solidFill>
                  <a:srgbClr val="5B6B78"/>
                </a:solidFill>
                <a:latin typeface="Calibri"/>
              </a:rPr>
              <a:t>INSTALL.md §2; CLAUDE.md §1 (rvt.py exec return shape).</a:t>
            </a:r>
          </a:p>
        </p:txBody>
      </p:sp>
      <p:sp>
        <p:nvSpPr>
          <p:cNvPr id="8" name="TextBox 7"/>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9144000" cy="320040"/>
          </a:xfrm>
          <a:prstGeom prst="rect">
            <a:avLst/>
          </a:prstGeom>
          <a:noFill/>
        </p:spPr>
        <p:txBody>
          <a:bodyPr wrap="square">
            <a:spAutoFit/>
          </a:bodyPr>
          <a:lstStyle/>
          <a:p>
            <a:pPr algn="l"/>
            <a:r>
              <a:rPr sz="1300" b="1" i="0">
                <a:solidFill>
                  <a:srgbClr val="2E86C1"/>
                </a:solidFill>
                <a:latin typeface="Calibri"/>
              </a:rPr>
              <a:t>WHERE IT'S GOING</a:t>
            </a:r>
          </a:p>
        </p:txBody>
      </p:sp>
      <p:sp>
        <p:nvSpPr>
          <p:cNvPr id="4" name="TextBox 3"/>
          <p:cNvSpPr txBox="1"/>
          <p:nvPr/>
        </p:nvSpPr>
        <p:spPr>
          <a:xfrm>
            <a:off x="502920" y="621792"/>
            <a:ext cx="11155680" cy="822960"/>
          </a:xfrm>
          <a:prstGeom prst="rect">
            <a:avLst/>
          </a:prstGeom>
          <a:noFill/>
        </p:spPr>
        <p:txBody>
          <a:bodyPr wrap="square">
            <a:spAutoFit/>
          </a:bodyPr>
          <a:lstStyle/>
          <a:p>
            <a:pPr algn="l"/>
            <a:r>
              <a:rPr sz="3000" b="1" i="0">
                <a:solidFill>
                  <a:srgbClr val="1C2833"/>
                </a:solidFill>
                <a:latin typeface="Calibri"/>
              </a:rPr>
              <a:t>Roadmap -- modest, on purpose</a:t>
            </a:r>
          </a:p>
        </p:txBody>
      </p:sp>
      <p:sp>
        <p:nvSpPr>
          <p:cNvPr id="5" name="Rectangle 4"/>
          <p:cNvSpPr/>
          <p:nvPr/>
        </p:nvSpPr>
        <p:spPr>
          <a:xfrm>
            <a:off x="548640" y="1298448"/>
            <a:ext cx="1005840" cy="381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600200"/>
            <a:ext cx="10881360" cy="4572000"/>
          </a:xfrm>
          <a:prstGeom prst="rect">
            <a:avLst/>
          </a:prstGeom>
          <a:noFill/>
        </p:spPr>
        <p:txBody>
          <a:bodyPr wrap="square">
            <a:spAutoFit/>
          </a:bodyPr>
          <a:lstStyle/>
          <a:p>
            <a:pPr algn="l" marL="201168" indent="-201168">
              <a:lnSpc>
                <a:spcPct val="112000"/>
              </a:lnSpc>
              <a:spcAft>
                <a:spcPts val="1000"/>
              </a:spcAft>
              <a:buClr>
                <a:srgbClr val="2E86C1"/>
              </a:buClr>
              <a:buFont typeface="Arial"/>
              <a:buChar char="▪"/>
            </a:pPr>
            <a:r>
              <a:rPr b="1" sz="1700">
                <a:solidFill>
                  <a:srgbClr val="1F4E79"/>
                </a:solidFill>
                <a:latin typeface="Calibri"/>
              </a:rPr>
              <a:t>A three-stage architecture  --  </a:t>
            </a:r>
            <a:r>
              <a:rPr sz="1700">
                <a:solidFill>
                  <a:srgbClr val="1C2833"/>
                </a:solidFill>
                <a:latin typeface="Calibri"/>
              </a:rPr>
              <a:t>pre-processor / engine / post-processor, like scientific analysis software -- so the engine never has to know which plant it's running for</a:t>
            </a:r>
          </a:p>
          <a:p>
            <a:pPr algn="l" marL="201168" indent="-201168">
              <a:lnSpc>
                <a:spcPct val="112000"/>
              </a:lnSpc>
              <a:spcAft>
                <a:spcPts val="1000"/>
              </a:spcAft>
              <a:buClr>
                <a:srgbClr val="2E86C1"/>
              </a:buClr>
              <a:buFont typeface="Arial"/>
              <a:buChar char="▪"/>
            </a:pPr>
            <a:r>
              <a:rPr b="1" sz="1700">
                <a:solidFill>
                  <a:srgbClr val="1F4E79"/>
                </a:solidFill>
                <a:latin typeface="Calibri"/>
              </a:rPr>
              <a:t>A benchmark corpus  --  </a:t>
            </a:r>
            <a:r>
              <a:rPr sz="1700">
                <a:solidFill>
                  <a:srgbClr val="1C2833"/>
                </a:solidFill>
                <a:latin typeface="Calibri"/>
              </a:rPr>
              <a:t>checks measured against a real, archived ticket set, not just unit tests against synthetic data</a:t>
            </a:r>
          </a:p>
          <a:p>
            <a:pPr algn="l" marL="201168" indent="-201168">
              <a:lnSpc>
                <a:spcPct val="112000"/>
              </a:lnSpc>
              <a:spcAft>
                <a:spcPts val="1000"/>
              </a:spcAft>
              <a:buClr>
                <a:srgbClr val="2E86C1"/>
              </a:buClr>
              <a:buFont typeface="Arial"/>
              <a:buChar char="▪"/>
            </a:pPr>
            <a:r>
              <a:rPr b="1" sz="1700">
                <a:solidFill>
                  <a:srgbClr val="1F4E79"/>
                </a:solidFill>
                <a:latin typeface="Calibri"/>
              </a:rPr>
              <a:t>Support for a second producer  --  </a:t>
            </a:r>
            <a:r>
              <a:rPr sz="1700">
                <a:solidFill>
                  <a:srgbClr val="1C2833"/>
                </a:solidFill>
                <a:latin typeface="Calibri"/>
              </a:rPr>
              <a:t>the mechanism is designed and one preset exists today. A second one is not written yet, and this document says so rather than guessing at it.</a:t>
            </a:r>
          </a:p>
          <a:p>
            <a:pPr algn="l" marL="201168" indent="-201168">
              <a:lnSpc>
                <a:spcPct val="112000"/>
              </a:lnSpc>
              <a:spcAft>
                <a:spcPts val="1000"/>
              </a:spcAft>
              <a:buClr>
                <a:srgbClr val="2E86C1"/>
              </a:buClr>
              <a:buFont typeface="Arial"/>
              <a:buChar char="▪"/>
            </a:pPr>
            <a:r>
              <a:rPr b="1" sz="1700">
                <a:solidFill>
                  <a:srgbClr val="1F4E79"/>
                </a:solidFill>
                <a:latin typeface="Calibri"/>
              </a:rPr>
              <a:t>The lifting solver's numerics are the next real gate  --  </a:t>
            </a:r>
            <a:r>
              <a:rPr sz="1700">
                <a:solidFill>
                  <a:srgbClr val="1C2833"/>
                </a:solidFill>
                <a:latin typeface="Calibri"/>
              </a:rPr>
              <a:t>recommendations today are not determined to better than a few inches on some pieces, and that's written down, not hidden</a:t>
            </a:r>
          </a:p>
        </p:txBody>
      </p:sp>
      <p:sp>
        <p:nvSpPr>
          <p:cNvPr id="7" name="TextBox 6"/>
          <p:cNvSpPr txBox="1"/>
          <p:nvPr/>
        </p:nvSpPr>
        <p:spPr>
          <a:xfrm>
            <a:off x="548640" y="6419088"/>
            <a:ext cx="10058400" cy="320040"/>
          </a:xfrm>
          <a:prstGeom prst="rect">
            <a:avLst/>
          </a:prstGeom>
          <a:noFill/>
        </p:spPr>
        <p:txBody>
          <a:bodyPr wrap="square">
            <a:spAutoFit/>
          </a:bodyPr>
          <a:lstStyle/>
          <a:p>
            <a:pPr algn="l"/>
            <a:r>
              <a:rPr sz="1000" b="0" i="1">
                <a:solidFill>
                  <a:srgbClr val="5B6B78"/>
                </a:solidFill>
                <a:latin typeface="Calibri"/>
              </a:rPr>
              <a:t>docs/plan-panellift-three-stage.md; PROJECT.md §4.4</a:t>
            </a:r>
          </a:p>
        </p:txBody>
      </p:sp>
      <p:sp>
        <p:nvSpPr>
          <p:cNvPr id="8" name="TextBox 7"/>
          <p:cNvSpPr txBox="1"/>
          <p:nvPr/>
        </p:nvSpPr>
        <p:spPr>
          <a:xfrm>
            <a:off x="11475720" y="6473952"/>
            <a:ext cx="548640" cy="320040"/>
          </a:xfrm>
          <a:prstGeom prst="rect">
            <a:avLst/>
          </a:prstGeom>
          <a:noFill/>
        </p:spPr>
        <p:txBody>
          <a:bodyPr wrap="square">
            <a:spAutoFit/>
          </a:bodyPr>
          <a:lstStyle/>
          <a:p>
            <a:pPr algn="r"/>
            <a:r>
              <a:rPr sz="1100" b="0" i="0">
                <a:solidFill>
                  <a:srgbClr val="5B6B78"/>
                </a:solidFill>
                <a:latin typeface="Calibri"/>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2468880"/>
            <a:ext cx="10515600" cy="1005840"/>
          </a:xfrm>
          <a:prstGeom prst="rect">
            <a:avLst/>
          </a:prstGeom>
          <a:noFill/>
        </p:spPr>
        <p:txBody>
          <a:bodyPr wrap="square">
            <a:spAutoFit/>
          </a:bodyPr>
          <a:lstStyle/>
          <a:p>
            <a:pPr algn="l"/>
            <a:r>
              <a:rPr sz="4800" b="1" i="0">
                <a:solidFill>
                  <a:srgbClr val="1C2833"/>
                </a:solidFill>
                <a:latin typeface="Calibri"/>
              </a:rPr>
              <a:t>Questions</a:t>
            </a:r>
          </a:p>
        </p:txBody>
      </p:sp>
      <p:sp>
        <p:nvSpPr>
          <p:cNvPr id="5" name="TextBox 4"/>
          <p:cNvSpPr txBox="1"/>
          <p:nvPr/>
        </p:nvSpPr>
        <p:spPr>
          <a:xfrm>
            <a:off x="868680" y="3429000"/>
            <a:ext cx="10058400" cy="548640"/>
          </a:xfrm>
          <a:prstGeom prst="rect">
            <a:avLst/>
          </a:prstGeom>
          <a:noFill/>
        </p:spPr>
        <p:txBody>
          <a:bodyPr wrap="square">
            <a:spAutoFit/>
          </a:bodyPr>
          <a:lstStyle/>
          <a:p>
            <a:pPr algn="l"/>
            <a:r>
              <a:rPr sz="1900" b="0" i="0">
                <a:solidFill>
                  <a:srgbClr val="1F4E79"/>
                </a:solidFill>
                <a:latin typeface="Calibri"/>
              </a:rPr>
              <a:t>Silence is never a pass. Every number carries its source.</a:t>
            </a:r>
          </a:p>
        </p:txBody>
      </p:sp>
      <p:sp>
        <p:nvSpPr>
          <p:cNvPr id="6" name="TextBox 5"/>
          <p:cNvSpPr txBox="1"/>
          <p:nvPr/>
        </p:nvSpPr>
        <p:spPr>
          <a:xfrm>
            <a:off x="868680" y="5852160"/>
            <a:ext cx="10058400" cy="457200"/>
          </a:xfrm>
          <a:prstGeom prst="rect">
            <a:avLst/>
          </a:prstGeom>
          <a:noFill/>
        </p:spPr>
        <p:txBody>
          <a:bodyPr wrap="square">
            <a:spAutoFit/>
          </a:bodyPr>
          <a:lstStyle/>
          <a:p>
            <a:pPr algn="l"/>
            <a:r>
              <a:rPr sz="1300" b="0" i="0">
                <a:solidFill>
                  <a:srgbClr val="5B6B78"/>
                </a:solidFill>
                <a:latin typeface="Calibri"/>
              </a:rPr>
              <a:t>WillTools — an engineer's QC instrument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